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9"/>
  </p:notesMasterIdLst>
  <p:handoutMasterIdLst>
    <p:handoutMasterId r:id="rId90"/>
  </p:handoutMasterIdLst>
  <p:sldIdLst>
    <p:sldId id="303" r:id="rId2"/>
    <p:sldId id="259" r:id="rId3"/>
    <p:sldId id="260" r:id="rId4"/>
    <p:sldId id="258" r:id="rId5"/>
    <p:sldId id="262" r:id="rId6"/>
    <p:sldId id="296" r:id="rId7"/>
    <p:sldId id="299" r:id="rId8"/>
    <p:sldId id="300" r:id="rId9"/>
    <p:sldId id="302" r:id="rId10"/>
    <p:sldId id="298" r:id="rId11"/>
    <p:sldId id="268" r:id="rId12"/>
    <p:sldId id="305" r:id="rId13"/>
    <p:sldId id="269" r:id="rId14"/>
    <p:sldId id="270" r:id="rId15"/>
    <p:sldId id="304" r:id="rId16"/>
    <p:sldId id="271" r:id="rId17"/>
    <p:sldId id="272" r:id="rId18"/>
    <p:sldId id="273" r:id="rId19"/>
    <p:sldId id="274" r:id="rId20"/>
    <p:sldId id="275" r:id="rId21"/>
    <p:sldId id="276" r:id="rId22"/>
    <p:sldId id="277" r:id="rId23"/>
    <p:sldId id="278" r:id="rId24"/>
    <p:sldId id="279" r:id="rId25"/>
    <p:sldId id="280" r:id="rId26"/>
    <p:sldId id="327" r:id="rId27"/>
    <p:sldId id="281" r:id="rId28"/>
    <p:sldId id="282" r:id="rId29"/>
    <p:sldId id="283" r:id="rId30"/>
    <p:sldId id="284" r:id="rId31"/>
    <p:sldId id="285" r:id="rId32"/>
    <p:sldId id="286" r:id="rId33"/>
    <p:sldId id="287" r:id="rId34"/>
    <p:sldId id="288" r:id="rId35"/>
    <p:sldId id="289" r:id="rId36"/>
    <p:sldId id="290" r:id="rId37"/>
    <p:sldId id="291" r:id="rId38"/>
    <p:sldId id="307" r:id="rId39"/>
    <p:sldId id="328" r:id="rId40"/>
    <p:sldId id="329" r:id="rId41"/>
    <p:sldId id="330" r:id="rId42"/>
    <p:sldId id="331" r:id="rId43"/>
    <p:sldId id="332" r:id="rId44"/>
    <p:sldId id="333" r:id="rId45"/>
    <p:sldId id="334" r:id="rId46"/>
    <p:sldId id="335" r:id="rId47"/>
    <p:sldId id="336" r:id="rId48"/>
    <p:sldId id="337" r:id="rId49"/>
    <p:sldId id="338" r:id="rId50"/>
    <p:sldId id="339" r:id="rId51"/>
    <p:sldId id="340" r:id="rId52"/>
    <p:sldId id="341" r:id="rId53"/>
    <p:sldId id="342" r:id="rId54"/>
    <p:sldId id="343" r:id="rId55"/>
    <p:sldId id="344" r:id="rId56"/>
    <p:sldId id="345" r:id="rId57"/>
    <p:sldId id="346" r:id="rId58"/>
    <p:sldId id="347" r:id="rId59"/>
    <p:sldId id="348" r:id="rId60"/>
    <p:sldId id="349" r:id="rId61"/>
    <p:sldId id="321" r:id="rId62"/>
    <p:sldId id="322" r:id="rId63"/>
    <p:sldId id="358" r:id="rId64"/>
    <p:sldId id="354" r:id="rId65"/>
    <p:sldId id="355" r:id="rId66"/>
    <p:sldId id="356" r:id="rId67"/>
    <p:sldId id="357" r:id="rId68"/>
    <p:sldId id="359" r:id="rId69"/>
    <p:sldId id="360" r:id="rId70"/>
    <p:sldId id="361" r:id="rId71"/>
    <p:sldId id="362" r:id="rId72"/>
    <p:sldId id="363" r:id="rId73"/>
    <p:sldId id="364" r:id="rId74"/>
    <p:sldId id="365" r:id="rId75"/>
    <p:sldId id="366" r:id="rId76"/>
    <p:sldId id="367" r:id="rId77"/>
    <p:sldId id="368" r:id="rId78"/>
    <p:sldId id="324" r:id="rId79"/>
    <p:sldId id="325" r:id="rId80"/>
    <p:sldId id="292" r:id="rId81"/>
    <p:sldId id="293" r:id="rId82"/>
    <p:sldId id="301" r:id="rId83"/>
    <p:sldId id="294" r:id="rId84"/>
    <p:sldId id="295" r:id="rId85"/>
    <p:sldId id="372" r:id="rId86"/>
    <p:sldId id="373" r:id="rId87"/>
    <p:sldId id="374" r:id="rId88"/>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0000"/>
    <a:srgbClr val="C9071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379" autoAdjust="0"/>
    <p:restoredTop sz="94660"/>
  </p:normalViewPr>
  <p:slideViewPr>
    <p:cSldViewPr>
      <p:cViewPr varScale="1">
        <p:scale>
          <a:sx n="84" d="100"/>
          <a:sy n="84" d="100"/>
        </p:scale>
        <p:origin x="990" y="96"/>
      </p:cViewPr>
      <p:guideLst>
        <p:guide orient="horz" pos="2160"/>
        <p:guide pos="2880"/>
      </p:guideLst>
    </p:cSldViewPr>
  </p:slideViewPr>
  <p:notesTextViewPr>
    <p:cViewPr>
      <p:scale>
        <a:sx n="100" d="100"/>
        <a:sy n="100" d="100"/>
      </p:scale>
      <p:origin x="0" y="0"/>
    </p:cViewPr>
  </p:notesTextViewPr>
  <p:sorterViewPr>
    <p:cViewPr varScale="1">
      <p:scale>
        <a:sx n="100" d="100"/>
        <a:sy n="100" d="100"/>
      </p:scale>
      <p:origin x="0" y="-27054"/>
    </p:cViewPr>
  </p:sorterViewPr>
  <p:notesViewPr>
    <p:cSldViewPr>
      <p:cViewPr varScale="1">
        <p:scale>
          <a:sx n="73" d="100"/>
          <a:sy n="73" d="100"/>
        </p:scale>
        <p:origin x="-1548"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4.w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811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ru-RU" altLang="en-US"/>
          </a:p>
        </p:txBody>
      </p:sp>
      <p:sp>
        <p:nvSpPr>
          <p:cNvPr id="6963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ru-RU" altLang="en-US"/>
          </a:p>
        </p:txBody>
      </p:sp>
      <p:sp>
        <p:nvSpPr>
          <p:cNvPr id="696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963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ru-RU" altLang="en-US"/>
              <a:t>Click to edit Master text styles</a:t>
            </a:r>
          </a:p>
          <a:p>
            <a:pPr lvl="1"/>
            <a:r>
              <a:rPr lang="ru-RU" altLang="en-US"/>
              <a:t>Second level</a:t>
            </a:r>
          </a:p>
          <a:p>
            <a:pPr lvl="2"/>
            <a:r>
              <a:rPr lang="ru-RU" altLang="en-US"/>
              <a:t>Third level</a:t>
            </a:r>
          </a:p>
          <a:p>
            <a:pPr lvl="3"/>
            <a:r>
              <a:rPr lang="ru-RU" altLang="en-US"/>
              <a:t>Fourth level</a:t>
            </a:r>
          </a:p>
          <a:p>
            <a:pPr lvl="4"/>
            <a:r>
              <a:rPr lang="ru-RU" altLang="en-US"/>
              <a:t>Fifth level</a:t>
            </a:r>
          </a:p>
        </p:txBody>
      </p:sp>
      <p:sp>
        <p:nvSpPr>
          <p:cNvPr id="6963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ru-RU" altLang="en-US"/>
          </a:p>
        </p:txBody>
      </p:sp>
      <p:sp>
        <p:nvSpPr>
          <p:cNvPr id="6963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E40AFFE1-637D-42E0-B20D-1B71C4C19A59}" type="slidenum">
              <a:rPr lang="ru-RU" altLang="en-US"/>
              <a:pPr/>
              <a:t>‹#›</a:t>
            </a:fld>
            <a:endParaRPr lang="ru-RU" altLang="en-US"/>
          </a:p>
        </p:txBody>
      </p:sp>
    </p:spTree>
    <p:extLst>
      <p:ext uri="{BB962C8B-B14F-4D97-AF65-F5344CB8AC3E}">
        <p14:creationId xmlns:p14="http://schemas.microsoft.com/office/powerpoint/2010/main" val="513357391"/>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Slide Image Placeholder 1"/>
          <p:cNvSpPr>
            <a:spLocks noGrp="1" noRot="1" noChangeAspect="1" noTextEdit="1"/>
          </p:cNvSpPr>
          <p:nvPr>
            <p:ph type="sldImg"/>
          </p:nvPr>
        </p:nvSpPr>
        <p:spPr>
          <a:ln/>
        </p:spPr>
      </p:sp>
      <p:sp>
        <p:nvSpPr>
          <p:cNvPr id="1761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matching each type.  We can see good opportunities for each type.  </a:t>
            </a:r>
          </a:p>
        </p:txBody>
      </p:sp>
      <p:sp>
        <p:nvSpPr>
          <p:cNvPr id="1761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15CB2D7B-1340-4786-A31C-E7B1E7A12C7D}" type="slidenum">
              <a:rPr lang="en-US" altLang="en-US" smtClean="0">
                <a:ea typeface="MS PGothic" pitchFamily="34" charset="-128"/>
              </a:rPr>
              <a:pPr eaLnBrk="1" hangingPunct="1"/>
              <a:t>14</a:t>
            </a:fld>
            <a:endParaRPr lang="en-US" altLang="en-US">
              <a:ea typeface="MS PGothic" pitchFamily="34" charset="-128"/>
            </a:endParaRPr>
          </a:p>
        </p:txBody>
      </p:sp>
    </p:spTree>
    <p:extLst>
      <p:ext uri="{BB962C8B-B14F-4D97-AF65-F5344CB8AC3E}">
        <p14:creationId xmlns:p14="http://schemas.microsoft.com/office/powerpoint/2010/main" val="1719209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Slide Image Placeholder 1"/>
          <p:cNvSpPr>
            <a:spLocks noGrp="1" noRot="1" noChangeAspect="1" noTextEdit="1"/>
          </p:cNvSpPr>
          <p:nvPr>
            <p:ph type="sldImg"/>
          </p:nvPr>
        </p:nvSpPr>
        <p:spPr>
          <a:ln/>
        </p:spPr>
      </p:sp>
      <p:sp>
        <p:nvSpPr>
          <p:cNvPr id="177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77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EC02FF66-6013-45DE-8311-2364741F6AF5}" type="slidenum">
              <a:rPr lang="en-US" altLang="en-US" smtClean="0"/>
              <a:pPr eaLnBrk="1" hangingPunct="1"/>
              <a:t>16</a:t>
            </a:fld>
            <a:endParaRPr lang="en-US" altLang="en-US"/>
          </a:p>
        </p:txBody>
      </p:sp>
    </p:spTree>
    <p:extLst>
      <p:ext uri="{BB962C8B-B14F-4D97-AF65-F5344CB8AC3E}">
        <p14:creationId xmlns:p14="http://schemas.microsoft.com/office/powerpoint/2010/main" val="19326956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Slide Image Placeholder 1"/>
          <p:cNvSpPr>
            <a:spLocks noGrp="1" noRot="1" noChangeAspect="1" noTextEdit="1"/>
          </p:cNvSpPr>
          <p:nvPr>
            <p:ph type="sldImg"/>
          </p:nvPr>
        </p:nvSpPr>
        <p:spPr>
          <a:ln/>
        </p:spPr>
      </p:sp>
      <p:sp>
        <p:nvSpPr>
          <p:cNvPr id="17817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Note that there are good opportunities for each type.  </a:t>
            </a:r>
          </a:p>
        </p:txBody>
      </p:sp>
      <p:sp>
        <p:nvSpPr>
          <p:cNvPr id="1781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9EB8CE74-1582-4D1E-A956-C1A0DEDE7AB4}" type="slidenum">
              <a:rPr lang="en-US" altLang="en-US" smtClean="0">
                <a:ea typeface="MS PGothic" pitchFamily="34" charset="-128"/>
              </a:rPr>
              <a:pPr eaLnBrk="1" hangingPunct="1"/>
              <a:t>19</a:t>
            </a:fld>
            <a:endParaRPr lang="en-US" altLang="en-US">
              <a:ea typeface="MS PGothic" pitchFamily="34" charset="-128"/>
            </a:endParaRPr>
          </a:p>
        </p:txBody>
      </p:sp>
    </p:spTree>
    <p:extLst>
      <p:ext uri="{BB962C8B-B14F-4D97-AF65-F5344CB8AC3E}">
        <p14:creationId xmlns:p14="http://schemas.microsoft.com/office/powerpoint/2010/main" val="25900863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Slide Image Placeholder 1"/>
          <p:cNvSpPr>
            <a:spLocks noGrp="1" noRot="1" noChangeAspect="1" noTextEdit="1"/>
          </p:cNvSpPr>
          <p:nvPr>
            <p:ph type="sldImg"/>
          </p:nvPr>
        </p:nvSpPr>
        <p:spPr>
          <a:ln/>
        </p:spPr>
      </p:sp>
      <p:sp>
        <p:nvSpPr>
          <p:cNvPr id="1792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is an example of what sensing type students have written in the past:</a:t>
            </a:r>
          </a:p>
          <a:p>
            <a:r>
              <a:rPr lang="en-US" altLang="en-US">
                <a:latin typeface="Calibri" pitchFamily="34" charset="0"/>
              </a:rPr>
              <a:t>The apple is colored red and yellow.  It is round, tasty, and healthy. It smells fresh and tastes good.  </a:t>
            </a:r>
          </a:p>
          <a:p>
            <a:endParaRPr lang="en-US" altLang="en-US">
              <a:latin typeface="Calibri" pitchFamily="34" charset="0"/>
            </a:endParaRPr>
          </a:p>
          <a:p>
            <a:r>
              <a:rPr lang="en-US" altLang="en-US">
                <a:latin typeface="Calibri" pitchFamily="34" charset="0"/>
              </a:rPr>
              <a:t>If you have a strong preference for sensing, you may have written something similar.  Ask for volunteers to share results. </a:t>
            </a:r>
          </a:p>
          <a:p>
            <a:endParaRPr lang="en-US" altLang="en-US">
              <a:latin typeface="Calibri" pitchFamily="34" charset="0"/>
            </a:endParaRPr>
          </a:p>
          <a:p>
            <a:r>
              <a:rPr lang="en-US" altLang="en-US">
                <a:latin typeface="Calibri" pitchFamily="34" charset="0"/>
              </a:rPr>
              <a:t>Here is an example of what intuitive student have written:</a:t>
            </a:r>
          </a:p>
          <a:p>
            <a:r>
              <a:rPr lang="en-US" altLang="en-US">
                <a:latin typeface="Calibri" pitchFamily="34" charset="0"/>
              </a:rPr>
              <a:t>This apple has made a long journey.  Its life began as a seed thrown into a desolate field by a young boy who was enjoying the apple on a summer night.  </a:t>
            </a:r>
          </a:p>
          <a:p>
            <a:endParaRPr lang="en-US" altLang="en-US">
              <a:latin typeface="Calibri" pitchFamily="34" charset="0"/>
            </a:endParaRPr>
          </a:p>
          <a:p>
            <a:r>
              <a:rPr lang="en-US" altLang="en-US">
                <a:latin typeface="Calibri" pitchFamily="34" charset="0"/>
              </a:rPr>
              <a:t>If you have a strong preference for intuitive, you may have written as creative story about the apple.  Ask for volunteers to share results.  </a:t>
            </a:r>
          </a:p>
        </p:txBody>
      </p:sp>
      <p:sp>
        <p:nvSpPr>
          <p:cNvPr id="1792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35B26AA1-E0A8-4F9E-BB8F-3239528DF798}" type="slidenum">
              <a:rPr lang="en-US" altLang="en-US" smtClean="0">
                <a:ea typeface="MS PGothic" pitchFamily="34" charset="-128"/>
              </a:rPr>
              <a:pPr eaLnBrk="1" hangingPunct="1"/>
              <a:t>21</a:t>
            </a:fld>
            <a:endParaRPr lang="en-US" altLang="en-US">
              <a:ea typeface="MS PGothic" pitchFamily="34" charset="-128"/>
            </a:endParaRPr>
          </a:p>
        </p:txBody>
      </p:sp>
    </p:spTree>
    <p:extLst>
      <p:ext uri="{BB962C8B-B14F-4D97-AF65-F5344CB8AC3E}">
        <p14:creationId xmlns:p14="http://schemas.microsoft.com/office/powerpoint/2010/main" val="10983212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Slide Image Placeholder 1"/>
          <p:cNvSpPr>
            <a:spLocks noGrp="1" noRot="1" noChangeAspect="1" noTextEdit="1"/>
          </p:cNvSpPr>
          <p:nvPr>
            <p:ph type="sldImg"/>
          </p:nvPr>
        </p:nvSpPr>
        <p:spPr>
          <a:ln/>
        </p:spPr>
      </p:sp>
      <p:sp>
        <p:nvSpPr>
          <p:cNvPr id="18022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careers for each type.  </a:t>
            </a:r>
          </a:p>
        </p:txBody>
      </p:sp>
      <p:sp>
        <p:nvSpPr>
          <p:cNvPr id="18022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29AC1F2C-2492-421E-A927-87903236CEF3}" type="slidenum">
              <a:rPr lang="en-US" altLang="en-US" smtClean="0">
                <a:ea typeface="MS PGothic" pitchFamily="34" charset="-128"/>
              </a:rPr>
              <a:pPr eaLnBrk="1" hangingPunct="1"/>
              <a:t>24</a:t>
            </a:fld>
            <a:endParaRPr lang="en-US" altLang="en-US">
              <a:ea typeface="MS PGothic" pitchFamily="34" charset="-128"/>
            </a:endParaRPr>
          </a:p>
        </p:txBody>
      </p:sp>
    </p:spTree>
    <p:extLst>
      <p:ext uri="{BB962C8B-B14F-4D97-AF65-F5344CB8AC3E}">
        <p14:creationId xmlns:p14="http://schemas.microsoft.com/office/powerpoint/2010/main" val="41518572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a:ln/>
        </p:spPr>
      </p:sp>
      <p:sp>
        <p:nvSpPr>
          <p:cNvPr id="1812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a:latin typeface="Calibri" pitchFamily="34" charset="0"/>
              </a:rPr>
              <a:t>Here are some sample occupations for each type. </a:t>
            </a:r>
          </a:p>
        </p:txBody>
      </p:sp>
      <p:sp>
        <p:nvSpPr>
          <p:cNvPr id="1812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FB3D7EDC-22FF-4972-AD12-127F437EEFF2}" type="slidenum">
              <a:rPr lang="en-US" altLang="en-US" smtClean="0">
                <a:ea typeface="MS PGothic" pitchFamily="34" charset="-128"/>
              </a:rPr>
              <a:pPr eaLnBrk="1" hangingPunct="1"/>
              <a:t>28</a:t>
            </a:fld>
            <a:endParaRPr lang="en-US" altLang="en-US">
              <a:ea typeface="MS PGothic" pitchFamily="34" charset="-128"/>
            </a:endParaRPr>
          </a:p>
        </p:txBody>
      </p:sp>
    </p:spTree>
    <p:extLst>
      <p:ext uri="{BB962C8B-B14F-4D97-AF65-F5344CB8AC3E}">
        <p14:creationId xmlns:p14="http://schemas.microsoft.com/office/powerpoint/2010/main" val="2663595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Slide Image Placeholder 1"/>
          <p:cNvSpPr>
            <a:spLocks noGrp="1" noRot="1" noChangeAspect="1" noTextEdit="1"/>
          </p:cNvSpPr>
          <p:nvPr>
            <p:ph type="sldImg"/>
          </p:nvPr>
        </p:nvSpPr>
        <p:spPr>
          <a:ln/>
        </p:spPr>
      </p:sp>
      <p:sp>
        <p:nvSpPr>
          <p:cNvPr id="1822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itchFamily="34" charset="0"/>
            </a:endParaRPr>
          </a:p>
        </p:txBody>
      </p:sp>
      <p:sp>
        <p:nvSpPr>
          <p:cNvPr id="1822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fld id="{B2E14F59-2BE9-4EF3-939B-CFCE7CE0BC73}" type="slidenum">
              <a:rPr lang="en-US" altLang="en-US" smtClean="0"/>
              <a:pPr eaLnBrk="1" hangingPunct="1"/>
              <a:t>29</a:t>
            </a:fld>
            <a:endParaRPr lang="en-US" altLang="en-US"/>
          </a:p>
        </p:txBody>
      </p:sp>
    </p:spTree>
    <p:extLst>
      <p:ext uri="{BB962C8B-B14F-4D97-AF65-F5344CB8AC3E}">
        <p14:creationId xmlns:p14="http://schemas.microsoft.com/office/powerpoint/2010/main" val="106281389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3492500" y="620713"/>
            <a:ext cx="4176713" cy="893762"/>
          </a:xfrm>
          <a:effectLst>
            <a:outerShdw dist="17961" dir="2700000" algn="ctr" rotWithShape="0">
              <a:schemeClr val="bg2"/>
            </a:outerShdw>
          </a:effectLst>
        </p:spPr>
        <p:txBody>
          <a:bodyPr/>
          <a:lstStyle>
            <a:lvl1pPr>
              <a:defRPr sz="2000" b="1"/>
            </a:lvl1pPr>
          </a:lstStyle>
          <a:p>
            <a:pPr lvl="0"/>
            <a:r>
              <a:rPr lang="en-US" altLang="en-US" noProof="0"/>
              <a:t>Click to edit Master title style</a:t>
            </a:r>
            <a:endParaRPr lang="ru-RU" altLang="en-US" noProof="0"/>
          </a:p>
        </p:txBody>
      </p:sp>
      <p:sp>
        <p:nvSpPr>
          <p:cNvPr id="5123" name="Rectangle 3"/>
          <p:cNvSpPr>
            <a:spLocks noGrp="1" noChangeArrowheads="1"/>
          </p:cNvSpPr>
          <p:nvPr>
            <p:ph type="subTitle" idx="1"/>
          </p:nvPr>
        </p:nvSpPr>
        <p:spPr>
          <a:xfrm>
            <a:off x="3492500" y="1412875"/>
            <a:ext cx="4176713" cy="503238"/>
          </a:xfrm>
          <a:effectLst>
            <a:outerShdw dist="17961" dir="2700000" algn="ctr" rotWithShape="0">
              <a:schemeClr val="bg2"/>
            </a:outerShdw>
          </a:effectLst>
        </p:spPr>
        <p:txBody>
          <a:bodyPr/>
          <a:lstStyle>
            <a:lvl1pPr marL="0" indent="0">
              <a:buFontTx/>
              <a:buNone/>
              <a:defRPr sz="2000" b="1"/>
            </a:lvl1pPr>
          </a:lstStyle>
          <a:p>
            <a:pPr lvl="0"/>
            <a:r>
              <a:rPr lang="en-US" altLang="en-US" noProof="0"/>
              <a:t>Click to edit Master subtitle style</a:t>
            </a:r>
            <a:endParaRPr lang="ru-RU" altLang="en-US" noProof="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27059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62713" y="333375"/>
            <a:ext cx="1638300" cy="547211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47813" y="333375"/>
            <a:ext cx="4762500" cy="54721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277297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44995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2660427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619250" y="1052513"/>
            <a:ext cx="3163888"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935538" y="1052513"/>
            <a:ext cx="3165475" cy="4752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04485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1208744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55277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53970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5171292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7151009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547813" y="333375"/>
            <a:ext cx="6408737" cy="508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ru-RU" altLang="en-US"/>
          </a:p>
        </p:txBody>
      </p:sp>
      <p:sp>
        <p:nvSpPr>
          <p:cNvPr id="1027" name="Rectangle 3"/>
          <p:cNvSpPr>
            <a:spLocks noGrp="1" noChangeArrowheads="1"/>
          </p:cNvSpPr>
          <p:nvPr>
            <p:ph type="body" idx="1"/>
          </p:nvPr>
        </p:nvSpPr>
        <p:spPr bwMode="auto">
          <a:xfrm>
            <a:off x="1619250" y="1052513"/>
            <a:ext cx="6481763" cy="475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ru-RU"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3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Arial" charset="0"/>
        </a:defRPr>
      </a:lvl2pPr>
      <a:lvl3pPr algn="l" rtl="0" eaLnBrk="1" fontAlgn="base" hangingPunct="1">
        <a:spcBef>
          <a:spcPct val="0"/>
        </a:spcBef>
        <a:spcAft>
          <a:spcPct val="0"/>
        </a:spcAft>
        <a:defRPr sz="3200">
          <a:solidFill>
            <a:schemeClr val="tx2"/>
          </a:solidFill>
          <a:latin typeface="Arial" charset="0"/>
        </a:defRPr>
      </a:lvl3pPr>
      <a:lvl4pPr algn="l" rtl="0" eaLnBrk="1" fontAlgn="base" hangingPunct="1">
        <a:spcBef>
          <a:spcPct val="0"/>
        </a:spcBef>
        <a:spcAft>
          <a:spcPct val="0"/>
        </a:spcAft>
        <a:defRPr sz="3200">
          <a:solidFill>
            <a:schemeClr val="tx2"/>
          </a:solidFill>
          <a:latin typeface="Arial" charset="0"/>
        </a:defRPr>
      </a:lvl4pPr>
      <a:lvl5pPr algn="l" rtl="0" eaLnBrk="1" fontAlgn="base" hangingPunct="1">
        <a:spcBef>
          <a:spcPct val="0"/>
        </a:spcBef>
        <a:spcAft>
          <a:spcPct val="0"/>
        </a:spcAft>
        <a:defRPr sz="3200">
          <a:solidFill>
            <a:schemeClr val="tx2"/>
          </a:solidFill>
          <a:latin typeface="Arial"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har char="•"/>
        <a:defRPr sz="28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400" b="1">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4.wmf"/></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15.wmf"/></Relationships>
</file>

<file path=ppt/slides/_rels/slide4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6.wmf"/></Relationships>
</file>

<file path=ppt/slides/_rels/slide42.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2.xml"/><Relationship Id="rId1" Type="http://schemas.openxmlformats.org/officeDocument/2006/relationships/vmlDrawing" Target="../drawings/vmlDrawing4.vml"/><Relationship Id="rId4" Type="http://schemas.openxmlformats.org/officeDocument/2006/relationships/image" Target="../media/image17.w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18.w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16.wmf"/></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2.xml"/><Relationship Id="rId1" Type="http://schemas.openxmlformats.org/officeDocument/2006/relationships/vmlDrawing" Target="../drawings/vmlDrawing7.vml"/><Relationship Id="rId4" Type="http://schemas.openxmlformats.org/officeDocument/2006/relationships/image" Target="../media/image16.w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19.wmf"/></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image" Target="../media/image16.wmf"/></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10.vml"/><Relationship Id="rId4" Type="http://schemas.openxmlformats.org/officeDocument/2006/relationships/image" Target="../media/image20.w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4" Type="http://schemas.openxmlformats.org/officeDocument/2006/relationships/image" Target="../media/image16.w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Layout" Target="../slideLayouts/slideLayout2.xml"/><Relationship Id="rId1" Type="http://schemas.openxmlformats.org/officeDocument/2006/relationships/vmlDrawing" Target="../drawings/vmlDrawing12.vml"/><Relationship Id="rId4" Type="http://schemas.openxmlformats.org/officeDocument/2006/relationships/image" Target="../media/image16.wmf"/></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16.wmf"/></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oleObject" Target="../embeddings/oleObject14.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6.wmf"/></Relationships>
</file>

<file path=ppt/slides/_rels/slide6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1.wmf"/></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6.xml"/><Relationship Id="rId1" Type="http://schemas.openxmlformats.org/officeDocument/2006/relationships/vmlDrawing" Target="../drawings/vmlDrawing16.vml"/><Relationship Id="rId4" Type="http://schemas.openxmlformats.org/officeDocument/2006/relationships/image" Target="../media/image24.wm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17.bin"/><Relationship Id="rId2" Type="http://schemas.openxmlformats.org/officeDocument/2006/relationships/slideLayout" Target="../slideLayouts/slideLayout6.xml"/><Relationship Id="rId1" Type="http://schemas.openxmlformats.org/officeDocument/2006/relationships/vmlDrawing" Target="../drawings/vmlDrawing17.vml"/><Relationship Id="rId4" Type="http://schemas.openxmlformats.org/officeDocument/2006/relationships/image" Target="../media/image26.wmf"/></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7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423862" y="76200"/>
            <a:ext cx="8229600" cy="1524000"/>
          </a:xfrm>
        </p:spPr>
        <p:txBody>
          <a:bodyPr>
            <a:normAutofit/>
          </a:bodyPr>
          <a:lstStyle/>
          <a:p>
            <a:pPr eaLnBrk="1" hangingPunct="1"/>
            <a:r>
              <a:rPr lang="en-US" altLang="en-US" sz="2800" dirty="0">
                <a:solidFill>
                  <a:srgbClr val="663300"/>
                </a:solidFill>
                <a:latin typeface="Arial Rounded MT Bold" pitchFamily="34" charset="0"/>
              </a:rPr>
              <a:t>Exploring Your Personality</a:t>
            </a:r>
            <a:br>
              <a:rPr lang="en-US" altLang="en-US" sz="2800" dirty="0">
                <a:solidFill>
                  <a:srgbClr val="663300"/>
                </a:solidFill>
                <a:latin typeface="Arial Rounded MT Bold" pitchFamily="34" charset="0"/>
              </a:rPr>
            </a:br>
            <a:r>
              <a:rPr lang="en-US" altLang="en-US" sz="2800" dirty="0">
                <a:solidFill>
                  <a:srgbClr val="663300"/>
                </a:solidFill>
                <a:latin typeface="Arial Rounded MT Bold" pitchFamily="34" charset="0"/>
              </a:rPr>
              <a:t>and Major</a:t>
            </a:r>
            <a:br>
              <a:rPr lang="en-US" altLang="en-US" sz="2800" dirty="0">
                <a:solidFill>
                  <a:srgbClr val="663300"/>
                </a:solidFill>
                <a:latin typeface="Arial Rounded MT Bold" pitchFamily="34" charset="0"/>
              </a:rPr>
            </a:br>
            <a:endParaRPr lang="en-US" altLang="en-US" dirty="0">
              <a:solidFill>
                <a:srgbClr val="663300"/>
              </a:solidFill>
              <a:latin typeface="Arial Rounded MT Bold" pitchFamily="34" charset="0"/>
            </a:endParaRPr>
          </a:p>
        </p:txBody>
      </p:sp>
      <p:sp>
        <p:nvSpPr>
          <p:cNvPr id="2" name="Rectangle 1"/>
          <p:cNvSpPr/>
          <p:nvPr/>
        </p:nvSpPr>
        <p:spPr>
          <a:xfrm>
            <a:off x="3370263" y="2003425"/>
            <a:ext cx="2199641" cy="584775"/>
          </a:xfrm>
          <a:prstGeom prst="rect">
            <a:avLst/>
          </a:prstGeom>
        </p:spPr>
        <p:txBody>
          <a:bodyPr wrap="none">
            <a:spAutoFit/>
          </a:bodyPr>
          <a:lstStyle/>
          <a:p>
            <a:pPr>
              <a:defRPr/>
            </a:pPr>
            <a:r>
              <a:rPr lang="en-US" sz="3200" dirty="0">
                <a:latin typeface="Century Gothic" panose="020B0502020202020204" pitchFamily="34" charset="0"/>
              </a:rPr>
              <a:t>Chapter 3</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4 Dimensions of Personality Type</a:t>
            </a:r>
            <a:endParaRPr lang="en-US" altLang="en-US" dirty="0"/>
          </a:p>
        </p:txBody>
      </p:sp>
      <p:sp>
        <p:nvSpPr>
          <p:cNvPr id="114691" name="Rectangle 3"/>
          <p:cNvSpPr>
            <a:spLocks noGrp="1" noChangeArrowheads="1"/>
          </p:cNvSpPr>
          <p:nvPr>
            <p:ph type="body" idx="1"/>
          </p:nvPr>
        </p:nvSpPr>
        <p:spPr>
          <a:xfrm>
            <a:off x="1908175" y="981075"/>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a:defRPr/>
            </a:pPr>
            <a:r>
              <a:rPr lang="en-US" dirty="0">
                <a:solidFill>
                  <a:srgbClr val="C00000"/>
                </a:solidFill>
                <a:ea typeface="ＭＳ Ｐゴシック" pitchFamily="-109" charset="-128"/>
              </a:rPr>
              <a:t>Extravert</a:t>
            </a:r>
            <a:r>
              <a:rPr lang="en-US" dirty="0">
                <a:ea typeface="ＭＳ Ｐゴシック" pitchFamily="-109" charset="-128"/>
              </a:rPr>
              <a:t> or </a:t>
            </a:r>
            <a:r>
              <a:rPr lang="en-US" dirty="0">
                <a:solidFill>
                  <a:srgbClr val="C00000"/>
                </a:solidFill>
                <a:ea typeface="ＭＳ Ｐゴシック" pitchFamily="-109" charset="-128"/>
              </a:rPr>
              <a:t>Introvert</a:t>
            </a:r>
          </a:p>
          <a:p>
            <a:pPr marL="0" indent="0">
              <a:buFont typeface="Arial" pitchFamily="34" charset="0"/>
              <a:buNone/>
              <a:defRPr/>
            </a:pPr>
            <a:r>
              <a:rPr lang="en-US" dirty="0">
                <a:ea typeface="ＭＳ Ｐゴシック" pitchFamily="-109" charset="-128"/>
              </a:rPr>
              <a:t>    How we interact with the world and</a:t>
            </a:r>
            <a:br>
              <a:rPr lang="en-US" dirty="0">
                <a:ea typeface="ＭＳ Ｐゴシック" pitchFamily="-109" charset="-128"/>
              </a:rPr>
            </a:br>
            <a:r>
              <a:rPr lang="en-US" dirty="0">
                <a:ea typeface="ＭＳ Ｐゴシック" pitchFamily="-109" charset="-128"/>
              </a:rPr>
              <a:t>    where we place our energy</a:t>
            </a:r>
          </a:p>
          <a:p>
            <a:pPr>
              <a:defRPr/>
            </a:pPr>
            <a:r>
              <a:rPr lang="en-US" dirty="0">
                <a:solidFill>
                  <a:srgbClr val="C00000"/>
                </a:solidFill>
                <a:ea typeface="ＭＳ Ｐゴシック" pitchFamily="-109" charset="-128"/>
              </a:rPr>
              <a:t>Sensing</a:t>
            </a:r>
            <a:r>
              <a:rPr lang="en-US" dirty="0">
                <a:ea typeface="ＭＳ Ｐゴシック" pitchFamily="-109" charset="-128"/>
              </a:rPr>
              <a:t> or </a:t>
            </a:r>
            <a:r>
              <a:rPr lang="en-US" dirty="0">
                <a:solidFill>
                  <a:srgbClr val="C00000"/>
                </a:solidFill>
                <a:ea typeface="ＭＳ Ｐゴシック" pitchFamily="-109" charset="-128"/>
              </a:rPr>
              <a:t>Intuition</a:t>
            </a:r>
          </a:p>
          <a:p>
            <a:pPr marL="0" indent="0">
              <a:buFont typeface="Arial" pitchFamily="34" charset="0"/>
              <a:buNone/>
              <a:defRPr/>
            </a:pPr>
            <a:r>
              <a:rPr lang="en-US" dirty="0">
                <a:ea typeface="ＭＳ Ｐゴシック" pitchFamily="-109" charset="-128"/>
              </a:rPr>
              <a:t>    The kind of information we naturally</a:t>
            </a:r>
            <a:br>
              <a:rPr lang="en-US" dirty="0">
                <a:ea typeface="ＭＳ Ｐゴシック" pitchFamily="-109" charset="-128"/>
              </a:rPr>
            </a:br>
            <a:r>
              <a:rPr lang="en-US" dirty="0">
                <a:ea typeface="ＭＳ Ｐゴシック" pitchFamily="-109" charset="-128"/>
              </a:rPr>
              <a:t>    notice and remember</a:t>
            </a:r>
          </a:p>
          <a:p>
            <a:pPr>
              <a:defRPr/>
            </a:pPr>
            <a:r>
              <a:rPr lang="en-US" dirty="0">
                <a:solidFill>
                  <a:srgbClr val="C00000"/>
                </a:solidFill>
                <a:ea typeface="ＭＳ Ｐゴシック" pitchFamily="-109" charset="-128"/>
              </a:rPr>
              <a:t>Thinking</a:t>
            </a:r>
            <a:r>
              <a:rPr lang="en-US" dirty="0">
                <a:ea typeface="ＭＳ Ｐゴシック" pitchFamily="-109" charset="-128"/>
              </a:rPr>
              <a:t> or </a:t>
            </a:r>
            <a:r>
              <a:rPr lang="en-US" dirty="0">
                <a:solidFill>
                  <a:srgbClr val="C00000"/>
                </a:solidFill>
                <a:ea typeface="ＭＳ Ｐゴシック" pitchFamily="-109" charset="-128"/>
              </a:rPr>
              <a:t>Feeling</a:t>
            </a:r>
          </a:p>
          <a:p>
            <a:pPr marL="0" indent="0">
              <a:buFont typeface="Arial" pitchFamily="34" charset="0"/>
              <a:buNone/>
              <a:defRPr/>
            </a:pPr>
            <a:r>
              <a:rPr lang="en-US" dirty="0">
                <a:ea typeface="ＭＳ Ｐゴシック" pitchFamily="-109" charset="-128"/>
              </a:rPr>
              <a:t>    How we make decisions</a:t>
            </a:r>
          </a:p>
          <a:p>
            <a:pPr>
              <a:defRPr/>
            </a:pPr>
            <a:r>
              <a:rPr lang="en-US" dirty="0">
                <a:solidFill>
                  <a:srgbClr val="C00000"/>
                </a:solidFill>
                <a:ea typeface="ＭＳ Ｐゴシック" pitchFamily="-109" charset="-128"/>
              </a:rPr>
              <a:t>Judging</a:t>
            </a:r>
            <a:r>
              <a:rPr lang="en-US" dirty="0">
                <a:ea typeface="ＭＳ Ｐゴシック" pitchFamily="-109" charset="-128"/>
              </a:rPr>
              <a:t> or </a:t>
            </a:r>
            <a:r>
              <a:rPr lang="en-US" dirty="0">
                <a:solidFill>
                  <a:srgbClr val="C00000"/>
                </a:solidFill>
                <a:ea typeface="ＭＳ Ｐゴシック" pitchFamily="-109" charset="-128"/>
              </a:rPr>
              <a:t>Perceptive</a:t>
            </a:r>
          </a:p>
          <a:p>
            <a:pPr marL="0" indent="0">
              <a:buFont typeface="Arial" pitchFamily="34" charset="0"/>
              <a:buNone/>
              <a:defRPr/>
            </a:pPr>
            <a:r>
              <a:rPr lang="en-US" dirty="0">
                <a:ea typeface="ＭＳ Ｐゴシック" pitchFamily="-109" charset="-128"/>
              </a:rPr>
              <a:t>    Whether we prefer to live in a structured</a:t>
            </a:r>
            <a:br>
              <a:rPr lang="en-US" dirty="0">
                <a:ea typeface="ＭＳ Ｐゴシック" pitchFamily="-109" charset="-128"/>
              </a:rPr>
            </a:br>
            <a:r>
              <a:rPr lang="en-US" dirty="0">
                <a:ea typeface="ＭＳ Ｐゴシック" pitchFamily="-109" charset="-128"/>
              </a:rPr>
              <a:t>    or more spontaneous way</a:t>
            </a:r>
          </a:p>
          <a:p>
            <a:endParaRPr lang="en-US" altLang="en-US" dirty="0"/>
          </a:p>
        </p:txBody>
      </p:sp>
    </p:spTree>
    <p:extLst>
      <p:ext uri="{BB962C8B-B14F-4D97-AF65-F5344CB8AC3E}">
        <p14:creationId xmlns:p14="http://schemas.microsoft.com/office/powerpoint/2010/main" val="3896645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itle 1"/>
          <p:cNvSpPr>
            <a:spLocks noGrp="1"/>
          </p:cNvSpPr>
          <p:nvPr>
            <p:ph type="title" idx="4294967295"/>
          </p:nvPr>
        </p:nvSpPr>
        <p:spPr>
          <a:xfrm>
            <a:off x="581025" y="1143000"/>
            <a:ext cx="7772400" cy="1143000"/>
          </a:xfrm>
        </p:spPr>
        <p:txBody>
          <a:bodyPr/>
          <a:lstStyle/>
          <a:p>
            <a:r>
              <a:rPr lang="en-US" altLang="en-US" b="1" dirty="0"/>
              <a:t>Extravert or Introvert</a:t>
            </a:r>
          </a:p>
        </p:txBody>
      </p:sp>
      <p:sp>
        <p:nvSpPr>
          <p:cNvPr id="109571" name="Content Placeholder 2"/>
          <p:cNvSpPr>
            <a:spLocks noGrp="1"/>
          </p:cNvSpPr>
          <p:nvPr>
            <p:ph idx="4294967295"/>
          </p:nvPr>
        </p:nvSpPr>
        <p:spPr>
          <a:xfrm>
            <a:off x="457200" y="1905000"/>
            <a:ext cx="7772400" cy="4114800"/>
          </a:xfrm>
        </p:spPr>
        <p:txBody>
          <a:bodyPr/>
          <a:lstStyle/>
          <a:p>
            <a:pPr>
              <a:buFontTx/>
              <a:buNone/>
            </a:pPr>
            <a:endParaRPr lang="en-US" altLang="en-US" dirty="0"/>
          </a:p>
        </p:txBody>
      </p:sp>
      <p:sp>
        <p:nvSpPr>
          <p:cNvPr id="4" name="TextBox 3"/>
          <p:cNvSpPr txBox="1"/>
          <p:nvPr/>
        </p:nvSpPr>
        <p:spPr>
          <a:xfrm>
            <a:off x="609600" y="2514600"/>
            <a:ext cx="8153400" cy="1754188"/>
          </a:xfrm>
          <a:prstGeom prst="rect">
            <a:avLst/>
          </a:prstGeom>
          <a:noFill/>
        </p:spPr>
        <p:txBody>
          <a:bodyPr>
            <a:spAutoFit/>
          </a:bodyPr>
          <a:lstStyle/>
          <a:p>
            <a:pPr algn="ctr" eaLnBrk="0" hangingPunct="0">
              <a:defRPr/>
            </a:pPr>
            <a:r>
              <a:rPr lang="en-US" sz="2000" b="1" dirty="0">
                <a:latin typeface="+mj-lt"/>
                <a:cs typeface="+mn-cs"/>
              </a:rPr>
              <a:t>How we interact with the world and where we place our energy</a:t>
            </a:r>
          </a:p>
          <a:p>
            <a:pPr algn="ctr" eaLnBrk="0" hangingPunct="0">
              <a:defRPr/>
            </a:pPr>
            <a:endParaRPr lang="en-US" sz="1400" dirty="0">
              <a:latin typeface="+mj-lt"/>
              <a:cs typeface="+mn-cs"/>
            </a:endParaRPr>
          </a:p>
          <a:p>
            <a:pPr eaLnBrk="0" hangingPunct="0">
              <a:defRPr/>
            </a:pPr>
            <a:r>
              <a:rPr lang="en-US" sz="1400" dirty="0">
                <a:latin typeface="+mj-lt"/>
                <a:cs typeface="+mn-cs"/>
              </a:rPr>
              <a:t>       </a:t>
            </a:r>
            <a:r>
              <a:rPr lang="en-US" sz="3200" dirty="0">
                <a:solidFill>
                  <a:srgbClr val="C00000"/>
                </a:solidFill>
                <a:latin typeface="+mj-lt"/>
                <a:cs typeface="+mn-cs"/>
              </a:rPr>
              <a:t>E</a:t>
            </a:r>
            <a:r>
              <a:rPr lang="en-US" sz="1400" dirty="0">
                <a:solidFill>
                  <a:srgbClr val="FFFF00"/>
                </a:solidFill>
                <a:latin typeface="+mj-lt"/>
                <a:cs typeface="+mn-cs"/>
              </a:rPr>
              <a:t>_</a:t>
            </a:r>
            <a:r>
              <a:rPr lang="en-US" sz="1400" dirty="0">
                <a:latin typeface="+mj-lt"/>
                <a:cs typeface="+mn-cs"/>
              </a:rPr>
              <a:t>____________________________|____________________________</a:t>
            </a:r>
            <a:r>
              <a:rPr lang="en-US" sz="3200" dirty="0">
                <a:solidFill>
                  <a:srgbClr val="C00000"/>
                </a:solidFill>
                <a:latin typeface="+mj-lt"/>
                <a:cs typeface="+mn-cs"/>
              </a:rPr>
              <a:t>I</a:t>
            </a:r>
          </a:p>
          <a:p>
            <a:pPr eaLnBrk="0" hangingPunct="0">
              <a:defRPr/>
            </a:pPr>
            <a:r>
              <a:rPr lang="en-US" sz="1400" dirty="0">
                <a:latin typeface="+mj-lt"/>
                <a:cs typeface="+mn-cs"/>
              </a:rPr>
              <a:t>       </a:t>
            </a:r>
            <a:r>
              <a:rPr lang="en-US" sz="2400" dirty="0">
                <a:latin typeface="+mj-lt"/>
                <a:cs typeface="+mn-cs"/>
              </a:rPr>
              <a:t>Extraversion	</a:t>
            </a:r>
            <a:r>
              <a:rPr lang="en-US" sz="1400" dirty="0">
                <a:latin typeface="+mj-lt"/>
                <a:cs typeface="+mn-cs"/>
              </a:rPr>
              <a:t>		              </a:t>
            </a:r>
            <a:r>
              <a:rPr lang="en-US" sz="2400" dirty="0">
                <a:latin typeface="+mj-lt"/>
                <a:cs typeface="+mn-cs"/>
              </a:rPr>
              <a:t>Introversion</a:t>
            </a:r>
            <a:r>
              <a:rPr lang="en-US" sz="2400" dirty="0">
                <a:cs typeface="+mn-cs"/>
              </a:rPr>
              <a:t>	</a:t>
            </a:r>
            <a:r>
              <a:rPr lang="en-US" dirty="0">
                <a:cs typeface="+mn-cs"/>
              </a:rPr>
              <a:t>							</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1371600" y="381000"/>
            <a:ext cx="5943600" cy="1143000"/>
          </a:xfrm>
        </p:spPr>
        <p:txBody>
          <a:bodyPr>
            <a:normAutofit/>
          </a:bodyPr>
          <a:lstStyle/>
          <a:p>
            <a:pPr eaLnBrk="1" hangingPunct="1"/>
            <a:r>
              <a:rPr lang="en-US" altLang="en-US" dirty="0">
                <a:solidFill>
                  <a:schemeClr val="tx1"/>
                </a:solidFill>
                <a:latin typeface="Arial Rounded MT Bold" pitchFamily="34" charset="0"/>
              </a:rPr>
              <a:t>            </a:t>
            </a:r>
            <a:r>
              <a:rPr lang="en-US" altLang="en-US" sz="3200" dirty="0">
                <a:solidFill>
                  <a:srgbClr val="663300"/>
                </a:solidFill>
                <a:latin typeface="Arial Rounded MT Bold" pitchFamily="34" charset="0"/>
              </a:rPr>
              <a:t>Personality Type</a:t>
            </a:r>
          </a:p>
        </p:txBody>
      </p:sp>
      <p:sp>
        <p:nvSpPr>
          <p:cNvPr id="10243" name="Rectangle 3"/>
          <p:cNvSpPr>
            <a:spLocks noGrp="1" noChangeArrowheads="1"/>
          </p:cNvSpPr>
          <p:nvPr>
            <p:ph idx="1"/>
          </p:nvPr>
        </p:nvSpPr>
        <p:spPr>
          <a:xfrm>
            <a:off x="-228600" y="1066800"/>
            <a:ext cx="9144000" cy="2514600"/>
          </a:xfrm>
        </p:spPr>
        <p:txBody>
          <a:bodyPr>
            <a:normAutofit fontScale="70000" lnSpcReduction="20000"/>
          </a:bodyPr>
          <a:lstStyle/>
          <a:p>
            <a:pPr marL="0" indent="0" algn="ctr" eaLnBrk="1" hangingPunct="1">
              <a:buNone/>
              <a:defRPr/>
            </a:pPr>
            <a:r>
              <a:rPr lang="en-US" altLang="en-US" sz="4800" b="1" dirty="0">
                <a:solidFill>
                  <a:srgbClr val="00FF00"/>
                </a:solidFill>
              </a:rPr>
              <a:t>           </a:t>
            </a:r>
          </a:p>
          <a:p>
            <a:pPr eaLnBrk="1" hangingPunct="1">
              <a:buFont typeface="Arial" charset="0"/>
              <a:buNone/>
              <a:defRPr/>
            </a:pPr>
            <a:r>
              <a:rPr lang="en-US" altLang="en-US" sz="4000" b="1" dirty="0"/>
              <a:t>                           </a:t>
            </a:r>
          </a:p>
          <a:p>
            <a:pPr algn="ctr" eaLnBrk="1" hangingPunct="1">
              <a:buFont typeface="Arial" charset="0"/>
              <a:buNone/>
              <a:defRPr/>
            </a:pPr>
            <a:r>
              <a:rPr lang="en-US" altLang="en-US" sz="3800" b="1" dirty="0">
                <a:solidFill>
                  <a:srgbClr val="B00000"/>
                </a:solidFill>
                <a:latin typeface="Century Gothic" panose="020B0502020202020204" pitchFamily="34" charset="0"/>
              </a:rPr>
              <a:t>Extravert         Introvert </a:t>
            </a:r>
          </a:p>
          <a:p>
            <a:pPr marL="0" indent="0" algn="ctr" eaLnBrk="1" hangingPunct="1">
              <a:buFont typeface="Arial" charset="0"/>
              <a:buNone/>
              <a:defRPr/>
            </a:pPr>
            <a:endParaRPr lang="en-US" altLang="en-US" dirty="0">
              <a:latin typeface="+mj-lt"/>
            </a:endParaRPr>
          </a:p>
          <a:p>
            <a:pPr marL="0" indent="0" algn="ctr" eaLnBrk="1" hangingPunct="1">
              <a:buFont typeface="Arial" charset="0"/>
              <a:buNone/>
              <a:defRPr/>
            </a:pPr>
            <a:r>
              <a:rPr lang="en-US" sz="3600" dirty="0">
                <a:solidFill>
                  <a:schemeClr val="tx1"/>
                </a:solidFill>
                <a:latin typeface="Century Gothic" panose="020B0502020202020204" pitchFamily="34" charset="0"/>
                <a:ea typeface="ＭＳ Ｐゴシック" pitchFamily="-109" charset="-128"/>
              </a:rPr>
              <a:t>How we interact with the world and</a:t>
            </a:r>
            <a:br>
              <a:rPr lang="en-US" sz="3600" dirty="0">
                <a:solidFill>
                  <a:schemeClr val="tx1"/>
                </a:solidFill>
                <a:latin typeface="Century Gothic" panose="020B0502020202020204" pitchFamily="34" charset="0"/>
                <a:ea typeface="ＭＳ Ｐゴシック" pitchFamily="-109" charset="-128"/>
              </a:rPr>
            </a:br>
            <a:r>
              <a:rPr lang="en-US" sz="3600" dirty="0">
                <a:solidFill>
                  <a:schemeClr val="tx1"/>
                </a:solidFill>
                <a:latin typeface="Century Gothic" panose="020B0502020202020204" pitchFamily="34" charset="0"/>
                <a:ea typeface="ＭＳ Ｐゴシック" pitchFamily="-109" charset="-128"/>
              </a:rPr>
              <a:t>    where we place our energy</a:t>
            </a:r>
            <a:endParaRPr lang="en-US" altLang="en-US" sz="3600" dirty="0">
              <a:solidFill>
                <a:schemeClr val="tx1"/>
              </a:solidFill>
              <a:latin typeface="Century Gothic" panose="020B050202020202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sz="2800" b="1" dirty="0"/>
              <a:t>Personality and Work Environment</a:t>
            </a:r>
          </a:p>
        </p:txBody>
      </p:sp>
      <p:sp>
        <p:nvSpPr>
          <p:cNvPr id="4" name="Text Placeholder 3"/>
          <p:cNvSpPr>
            <a:spLocks noGrp="1"/>
          </p:cNvSpPr>
          <p:nvPr>
            <p:ph type="body" idx="1"/>
          </p:nvPr>
        </p:nvSpPr>
        <p:spPr>
          <a:xfrm>
            <a:off x="457200" y="1676400"/>
            <a:ext cx="4040188" cy="639762"/>
          </a:xfrm>
        </p:spPr>
        <p:txBody>
          <a:bodyPr/>
          <a:lstStyle/>
          <a:p>
            <a:r>
              <a:rPr lang="en-US" dirty="0">
                <a:solidFill>
                  <a:srgbClr val="C00000"/>
                </a:solidFill>
              </a:rPr>
              <a:t>Extraverts</a:t>
            </a:r>
          </a:p>
        </p:txBody>
      </p:sp>
      <p:sp>
        <p:nvSpPr>
          <p:cNvPr id="5" name="Content Placeholder 4"/>
          <p:cNvSpPr>
            <a:spLocks noGrp="1"/>
          </p:cNvSpPr>
          <p:nvPr>
            <p:ph sz="half" idx="2"/>
          </p:nvPr>
        </p:nvSpPr>
        <p:spPr>
          <a:xfrm>
            <a:off x="457200" y="2362200"/>
            <a:ext cx="4040188" cy="4149725"/>
          </a:xfrm>
        </p:spPr>
        <p:txBody>
          <a:bodyPr/>
          <a:lstStyle/>
          <a:p>
            <a:r>
              <a:rPr lang="en-US" dirty="0"/>
              <a:t>Are career generalists </a:t>
            </a:r>
          </a:p>
          <a:p>
            <a:r>
              <a:rPr lang="en-US" dirty="0"/>
              <a:t>Like variety and action</a:t>
            </a:r>
          </a:p>
          <a:p>
            <a:r>
              <a:rPr lang="en-US" dirty="0"/>
              <a:t>Are good at communication</a:t>
            </a:r>
          </a:p>
          <a:p>
            <a:r>
              <a:rPr lang="en-US" dirty="0"/>
              <a:t>Like to talk while working</a:t>
            </a:r>
          </a:p>
          <a:p>
            <a:r>
              <a:rPr lang="en-US" dirty="0"/>
              <a:t>Learn by talking with others</a:t>
            </a:r>
          </a:p>
          <a:p>
            <a:r>
              <a:rPr lang="en-US" dirty="0"/>
              <a:t>Like to work as part of a team</a:t>
            </a:r>
          </a:p>
        </p:txBody>
      </p:sp>
      <p:sp>
        <p:nvSpPr>
          <p:cNvPr id="6" name="Text Placeholder 5"/>
          <p:cNvSpPr>
            <a:spLocks noGrp="1"/>
          </p:cNvSpPr>
          <p:nvPr>
            <p:ph type="body" sz="quarter" idx="3"/>
          </p:nvPr>
        </p:nvSpPr>
        <p:spPr>
          <a:xfrm>
            <a:off x="4648200" y="1676400"/>
            <a:ext cx="4041775" cy="639762"/>
          </a:xfrm>
        </p:spPr>
        <p:txBody>
          <a:bodyPr/>
          <a:lstStyle/>
          <a:p>
            <a:r>
              <a:rPr lang="en-US" dirty="0">
                <a:solidFill>
                  <a:srgbClr val="C00000"/>
                </a:solidFill>
              </a:rPr>
              <a:t>Introverts</a:t>
            </a:r>
          </a:p>
        </p:txBody>
      </p:sp>
      <p:sp>
        <p:nvSpPr>
          <p:cNvPr id="7" name="Content Placeholder 6"/>
          <p:cNvSpPr>
            <a:spLocks noGrp="1"/>
          </p:cNvSpPr>
          <p:nvPr>
            <p:ph sz="quarter" idx="4"/>
          </p:nvPr>
        </p:nvSpPr>
        <p:spPr>
          <a:xfrm>
            <a:off x="4495800" y="2286000"/>
            <a:ext cx="4041775" cy="3951288"/>
          </a:xfrm>
        </p:spPr>
        <p:txBody>
          <a:bodyPr/>
          <a:lstStyle/>
          <a:p>
            <a:r>
              <a:rPr lang="en-US" dirty="0"/>
              <a:t>Are career specialists</a:t>
            </a:r>
          </a:p>
          <a:p>
            <a:r>
              <a:rPr lang="en-US" dirty="0"/>
              <a:t>Like quiet for concentration</a:t>
            </a:r>
          </a:p>
          <a:p>
            <a:r>
              <a:rPr lang="en-US" dirty="0"/>
              <a:t>Think before acting</a:t>
            </a:r>
          </a:p>
          <a:p>
            <a:r>
              <a:rPr lang="en-US" dirty="0"/>
              <a:t>Prefer written communication</a:t>
            </a:r>
          </a:p>
          <a:p>
            <a:r>
              <a:rPr lang="en-US" dirty="0"/>
              <a:t>Learn by reading</a:t>
            </a:r>
          </a:p>
          <a:p>
            <a:r>
              <a:rPr lang="en-US" dirty="0"/>
              <a:t>Prefer working alone</a:t>
            </a:r>
          </a:p>
        </p:txBody>
      </p:sp>
    </p:spTree>
    <p:extLst>
      <p:ext uri="{BB962C8B-B14F-4D97-AF65-F5344CB8AC3E}">
        <p14:creationId xmlns:p14="http://schemas.microsoft.com/office/powerpoint/2010/main" val="40623477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itle 1"/>
          <p:cNvSpPr>
            <a:spLocks noGrp="1"/>
          </p:cNvSpPr>
          <p:nvPr>
            <p:ph type="title"/>
          </p:nvPr>
        </p:nvSpPr>
        <p:spPr>
          <a:xfrm>
            <a:off x="1981200" y="381000"/>
            <a:ext cx="6408737" cy="5080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524000"/>
            <a:ext cx="3163888" cy="4752975"/>
          </a:xfrm>
        </p:spPr>
        <p:txBody>
          <a:bodyPr/>
          <a:lstStyle/>
          <a:p>
            <a:pPr marL="0" indent="0">
              <a:buFont typeface="Arial" pitchFamily="34" charset="0"/>
              <a:buNone/>
              <a:defRPr/>
            </a:pPr>
            <a:r>
              <a:rPr lang="en-US" b="1" dirty="0">
                <a:solidFill>
                  <a:srgbClr val="C00000"/>
                </a:solidFill>
                <a:ea typeface="ＭＳ Ｐゴシック" pitchFamily="-109" charset="-128"/>
              </a:rPr>
              <a:t>Extravert</a:t>
            </a:r>
          </a:p>
          <a:p>
            <a:pPr>
              <a:defRPr/>
            </a:pPr>
            <a:r>
              <a:rPr lang="en-US" sz="2400" dirty="0">
                <a:ea typeface="ＭＳ Ｐゴシック" pitchFamily="-109" charset="-128"/>
              </a:rPr>
              <a:t>Customer service</a:t>
            </a:r>
          </a:p>
          <a:p>
            <a:pPr>
              <a:defRPr/>
            </a:pPr>
            <a:r>
              <a:rPr lang="en-US" sz="2400" dirty="0">
                <a:ea typeface="ＭＳ Ｐゴシック" pitchFamily="-109" charset="-128"/>
              </a:rPr>
              <a:t>Sales</a:t>
            </a:r>
          </a:p>
          <a:p>
            <a:pPr>
              <a:defRPr/>
            </a:pPr>
            <a:r>
              <a:rPr lang="en-US" sz="2400" dirty="0">
                <a:ea typeface="ＭＳ Ｐゴシック" pitchFamily="-109" charset="-128"/>
              </a:rPr>
              <a:t>Public relations</a:t>
            </a:r>
          </a:p>
          <a:p>
            <a:pPr>
              <a:defRPr/>
            </a:pPr>
            <a:r>
              <a:rPr lang="en-US" sz="2400" dirty="0">
                <a:ea typeface="ＭＳ Ｐゴシック" pitchFamily="-109" charset="-128"/>
              </a:rPr>
              <a:t>Human resources</a:t>
            </a:r>
          </a:p>
          <a:p>
            <a:pPr>
              <a:defRPr/>
            </a:pPr>
            <a:r>
              <a:rPr lang="en-US" sz="2400" dirty="0">
                <a:ea typeface="ＭＳ Ｐゴシック" pitchFamily="-109" charset="-128"/>
              </a:rPr>
              <a:t>Physical therapist</a:t>
            </a:r>
          </a:p>
          <a:p>
            <a:pPr>
              <a:defRPr/>
            </a:pPr>
            <a:r>
              <a:rPr lang="en-US" sz="2400" dirty="0">
                <a:ea typeface="ＭＳ Ｐゴシック" pitchFamily="-109" charset="-128"/>
              </a:rPr>
              <a:t>Financial advisor </a:t>
            </a:r>
          </a:p>
          <a:p>
            <a:pPr>
              <a:defRPr/>
            </a:pPr>
            <a:r>
              <a:rPr lang="en-US" sz="2400" dirty="0">
                <a:ea typeface="ＭＳ Ｐゴシック" pitchFamily="-109" charset="-128"/>
              </a:rPr>
              <a:t>Business management</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10200" y="1447800"/>
            <a:ext cx="3165475" cy="4752975"/>
          </a:xfrm>
        </p:spPr>
        <p:txBody>
          <a:bodyPr/>
          <a:lstStyle/>
          <a:p>
            <a:pPr marL="0" indent="0">
              <a:buFont typeface="Arial" pitchFamily="34" charset="0"/>
              <a:buNone/>
              <a:defRPr/>
            </a:pPr>
            <a:r>
              <a:rPr lang="en-US" b="1" dirty="0">
                <a:solidFill>
                  <a:srgbClr val="C00000"/>
                </a:solidFill>
                <a:ea typeface="ＭＳ Ｐゴシック" pitchFamily="-109" charset="-128"/>
              </a:rPr>
              <a:t>Introvert</a:t>
            </a:r>
          </a:p>
          <a:p>
            <a:pPr>
              <a:defRPr/>
            </a:pPr>
            <a:r>
              <a:rPr lang="en-US" sz="2400" dirty="0">
                <a:ea typeface="ＭＳ Ｐゴシック" pitchFamily="-109" charset="-128"/>
              </a:rPr>
              <a:t>Computer scientist</a:t>
            </a:r>
          </a:p>
          <a:p>
            <a:pPr>
              <a:defRPr/>
            </a:pPr>
            <a:r>
              <a:rPr lang="en-US" sz="2400" dirty="0">
                <a:ea typeface="ＭＳ Ｐゴシック" pitchFamily="-109" charset="-128"/>
              </a:rPr>
              <a:t>Software engineer</a:t>
            </a:r>
          </a:p>
          <a:p>
            <a:pPr>
              <a:defRPr/>
            </a:pPr>
            <a:r>
              <a:rPr lang="en-US" sz="2400" dirty="0">
                <a:ea typeface="ＭＳ Ｐゴシック" pitchFamily="-109" charset="-128"/>
              </a:rPr>
              <a:t>Scientist</a:t>
            </a:r>
          </a:p>
          <a:p>
            <a:pPr>
              <a:defRPr/>
            </a:pPr>
            <a:r>
              <a:rPr lang="en-US" sz="2400" dirty="0">
                <a:ea typeface="ＭＳ Ｐゴシック" pitchFamily="-109" charset="-128"/>
              </a:rPr>
              <a:t>Engineer</a:t>
            </a:r>
          </a:p>
          <a:p>
            <a:pPr>
              <a:defRPr/>
            </a:pPr>
            <a:r>
              <a:rPr lang="en-US" sz="2400" dirty="0">
                <a:ea typeface="ＭＳ Ｐゴシック" pitchFamily="-109" charset="-128"/>
              </a:rPr>
              <a:t>Accountant</a:t>
            </a:r>
          </a:p>
          <a:p>
            <a:pPr>
              <a:defRPr/>
            </a:pPr>
            <a:r>
              <a:rPr lang="en-US" sz="2400" dirty="0">
                <a:ea typeface="ＭＳ Ｐゴシック" pitchFamily="-109" charset="-128"/>
              </a:rPr>
              <a:t>Graphic designer</a:t>
            </a:r>
          </a:p>
          <a:p>
            <a:pPr>
              <a:defRPr/>
            </a:pPr>
            <a:r>
              <a:rPr lang="en-US" sz="2400" dirty="0">
                <a:ea typeface="ＭＳ Ｐゴシック" pitchFamily="-109" charset="-128"/>
              </a:rPr>
              <a:t>Pharmacist</a:t>
            </a:r>
          </a:p>
          <a:p>
            <a:pPr>
              <a:defRPr/>
            </a:pPr>
            <a:r>
              <a:rPr lang="en-US" sz="2400" dirty="0">
                <a:ea typeface="ＭＳ Ｐゴシック" pitchFamily="-109" charset="-128"/>
              </a:rPr>
              <a:t>Artist</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04800" y="752594"/>
            <a:ext cx="8534400" cy="4124206"/>
          </a:xfrm>
          <a:prstGeom prst="rect">
            <a:avLst/>
          </a:prstGeom>
          <a:noFill/>
        </p:spPr>
        <p:txBody>
          <a:bodyPr wrap="square" rtlCol="0">
            <a:spAutoFit/>
          </a:bodyPr>
          <a:lstStyle/>
          <a:p>
            <a:r>
              <a:rPr lang="en-US" sz="3200" i="1" dirty="0">
                <a:latin typeface="+mj-lt"/>
              </a:rPr>
              <a:t>            </a:t>
            </a:r>
            <a:r>
              <a:rPr lang="en-US" sz="3200" dirty="0">
                <a:solidFill>
                  <a:srgbClr val="FF0000"/>
                </a:solidFill>
                <a:latin typeface="Arial Rounded MT Bold" panose="020F0704030504030204" pitchFamily="34" charset="0"/>
              </a:rPr>
              <a:t>Activity:</a:t>
            </a:r>
            <a:r>
              <a:rPr lang="en-US" sz="3200" dirty="0">
                <a:solidFill>
                  <a:srgbClr val="FFFF00"/>
                </a:solidFill>
                <a:latin typeface="Arial Rounded MT Bold" panose="020F0704030504030204" pitchFamily="34" charset="0"/>
              </a:rPr>
              <a:t> </a:t>
            </a:r>
            <a:r>
              <a:rPr lang="en-US" sz="3200" dirty="0">
                <a:solidFill>
                  <a:srgbClr val="663300"/>
                </a:solidFill>
                <a:latin typeface="Arial Rounded MT Bold" panose="020F0704030504030204" pitchFamily="34" charset="0"/>
              </a:rPr>
              <a:t>Talkers </a:t>
            </a:r>
            <a:r>
              <a:rPr lang="en-US" sz="2400" dirty="0">
                <a:solidFill>
                  <a:srgbClr val="663300"/>
                </a:solidFill>
                <a:latin typeface="Arial Rounded MT Bold" panose="020F0704030504030204" pitchFamily="34" charset="0"/>
              </a:rPr>
              <a:t>Vs</a:t>
            </a:r>
            <a:r>
              <a:rPr lang="en-US" sz="3200" dirty="0">
                <a:solidFill>
                  <a:srgbClr val="663300"/>
                </a:solidFill>
                <a:latin typeface="Arial Rounded MT Bold" panose="020F0704030504030204" pitchFamily="34" charset="0"/>
              </a:rPr>
              <a:t> Listeners</a:t>
            </a:r>
          </a:p>
          <a:p>
            <a:endParaRPr lang="en-US" sz="3200" dirty="0">
              <a:latin typeface="+mj-lt"/>
            </a:endParaRPr>
          </a:p>
          <a:p>
            <a:r>
              <a:rPr lang="en-US" sz="2800" dirty="0">
                <a:latin typeface="+mn-lt"/>
              </a:rPr>
              <a:t>In the classroom, talkers volunteer to speak and do so frequently.  Listeners are people who prefer to stay quiet and rarely join in on the discussions. I want you to identify yourself as a</a:t>
            </a:r>
            <a:r>
              <a:rPr lang="en-US" sz="2800" dirty="0">
                <a:latin typeface="Century Gothic" panose="020B0502020202020204" pitchFamily="34" charset="0"/>
              </a:rPr>
              <a:t>: </a:t>
            </a:r>
          </a:p>
          <a:p>
            <a:r>
              <a:rPr lang="en-US" sz="3200" dirty="0">
                <a:solidFill>
                  <a:srgbClr val="66FF33"/>
                </a:solidFill>
                <a:latin typeface="Century Gothic" panose="020B0502020202020204" pitchFamily="34" charset="0"/>
              </a:rPr>
              <a:t>       </a:t>
            </a:r>
          </a:p>
          <a:p>
            <a:r>
              <a:rPr lang="en-US" sz="3200" dirty="0">
                <a:solidFill>
                  <a:srgbClr val="66FF33"/>
                </a:solidFill>
                <a:latin typeface="+mj-lt"/>
              </a:rPr>
              <a:t>        </a:t>
            </a:r>
            <a:r>
              <a:rPr lang="en-US" sz="3200" dirty="0">
                <a:solidFill>
                  <a:srgbClr val="FF0000"/>
                </a:solidFill>
                <a:latin typeface="Century Gothic" panose="020B0502020202020204" pitchFamily="34" charset="0"/>
              </a:rPr>
              <a:t>Talker </a:t>
            </a:r>
            <a:r>
              <a:rPr lang="en-US" sz="3200" dirty="0">
                <a:solidFill>
                  <a:srgbClr val="66FF33"/>
                </a:solidFill>
                <a:latin typeface="Century Gothic" panose="020B0502020202020204" pitchFamily="34" charset="0"/>
              </a:rPr>
              <a:t>  </a:t>
            </a:r>
            <a:r>
              <a:rPr lang="en-US" sz="3200" dirty="0">
                <a:solidFill>
                  <a:srgbClr val="66FF33"/>
                </a:solidFill>
                <a:latin typeface="+mj-lt"/>
              </a:rPr>
              <a:t> </a:t>
            </a:r>
            <a:r>
              <a:rPr lang="en-US" sz="3200" dirty="0">
                <a:latin typeface="+mj-lt"/>
              </a:rPr>
              <a:t>                   or              </a:t>
            </a:r>
            <a:r>
              <a:rPr lang="en-US" sz="3600" dirty="0">
                <a:solidFill>
                  <a:srgbClr val="FF0000"/>
                </a:solidFill>
                <a:latin typeface="Century Gothic" panose="020B0502020202020204" pitchFamily="34" charset="0"/>
              </a:rPr>
              <a:t>Listener</a:t>
            </a:r>
            <a:r>
              <a:rPr lang="en-US" sz="3200" i="1" dirty="0">
                <a:solidFill>
                  <a:srgbClr val="FF0000"/>
                </a:solidFill>
                <a:latin typeface="Century Gothic" panose="020B0502020202020204" pitchFamily="34" charset="0"/>
              </a:rPr>
              <a:t> </a:t>
            </a:r>
            <a:endParaRPr lang="en-US" sz="3200" dirty="0">
              <a:solidFill>
                <a:srgbClr val="FF0000"/>
              </a:solidFill>
              <a:latin typeface="Century Gothic" panose="020B0502020202020204" pitchFamily="34" charset="0"/>
            </a:endParaRPr>
          </a:p>
          <a:p>
            <a:endParaRPr lang="en-US"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4600574"/>
            <a:ext cx="2449556" cy="13424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98834" y="4591050"/>
            <a:ext cx="2340366" cy="1466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96352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xEl>
                                              <p:pRg st="2" end="2"/>
                                            </p:txEl>
                                          </p:spTgt>
                                        </p:tgtEl>
                                        <p:attrNameLst>
                                          <p:attrName>style.visibility</p:attrName>
                                        </p:attrNameLst>
                                      </p:cBhvr>
                                      <p:to>
                                        <p:strVal val="visible"/>
                                      </p:to>
                                    </p:set>
                                    <p:animEffect transition="in" filter="fade">
                                      <p:cBhvr>
                                        <p:cTn id="14" dur="1000"/>
                                        <p:tgtEl>
                                          <p:spTgt spid="6">
                                            <p:txEl>
                                              <p:pRg st="2" end="2"/>
                                            </p:txEl>
                                          </p:spTgt>
                                        </p:tgtEl>
                                      </p:cBhvr>
                                    </p:animEffect>
                                    <p:anim calcmode="lin" valueType="num">
                                      <p:cBhvr>
                                        <p:cTn id="15"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6">
                                            <p:txEl>
                                              <p:pRg st="4" end="4"/>
                                            </p:txEl>
                                          </p:spTgt>
                                        </p:tgtEl>
                                        <p:attrNameLst>
                                          <p:attrName>style.visibility</p:attrName>
                                        </p:attrNameLst>
                                      </p:cBhvr>
                                      <p:to>
                                        <p:strVal val="visible"/>
                                      </p:to>
                                    </p:set>
                                    <p:animEffect transition="in" filter="fade">
                                      <p:cBhvr>
                                        <p:cTn id="21" dur="1000"/>
                                        <p:tgtEl>
                                          <p:spTgt spid="6">
                                            <p:txEl>
                                              <p:pRg st="4" end="4"/>
                                            </p:txEl>
                                          </p:spTgt>
                                        </p:tgtEl>
                                      </p:cBhvr>
                                    </p:animEffect>
                                    <p:anim calcmode="lin" valueType="num">
                                      <p:cBhvr>
                                        <p:cTn id="2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500" fill="hold"/>
                                        <p:tgtEl>
                                          <p:spTgt spid="7"/>
                                        </p:tgtEl>
                                        <p:attrNameLst>
                                          <p:attrName>ppt_x</p:attrName>
                                        </p:attrNameLst>
                                      </p:cBhvr>
                                      <p:tavLst>
                                        <p:tav tm="0">
                                          <p:val>
                                            <p:strVal val="#ppt_x"/>
                                          </p:val>
                                        </p:tav>
                                        <p:tav tm="100000">
                                          <p:val>
                                            <p:strVal val="#ppt_x"/>
                                          </p:val>
                                        </p:tav>
                                      </p:tavLst>
                                    </p:anim>
                                    <p:anim calcmode="lin" valueType="num">
                                      <p:cBhvr additive="base">
                                        <p:cTn id="2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 calcmode="lin" valueType="num">
                                      <p:cBhvr additive="base">
                                        <p:cTn id="34" dur="500" fill="hold"/>
                                        <p:tgtEl>
                                          <p:spTgt spid="8"/>
                                        </p:tgtEl>
                                        <p:attrNameLst>
                                          <p:attrName>ppt_x</p:attrName>
                                        </p:attrNameLst>
                                      </p:cBhvr>
                                      <p:tavLst>
                                        <p:tav tm="0">
                                          <p:val>
                                            <p:strVal val="#ppt_x"/>
                                          </p:val>
                                        </p:tav>
                                        <p:tav tm="100000">
                                          <p:val>
                                            <p:strVal val="#ppt_x"/>
                                          </p:val>
                                        </p:tav>
                                      </p:tavLst>
                                    </p:anim>
                                    <p:anim calcmode="lin" valueType="num">
                                      <p:cBhvr additive="base">
                                        <p:cTn id="3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Title 1"/>
          <p:cNvSpPr>
            <a:spLocks noGrp="1"/>
          </p:cNvSpPr>
          <p:nvPr>
            <p:ph type="title"/>
          </p:nvPr>
        </p:nvSpPr>
        <p:spPr>
          <a:xfrm>
            <a:off x="685800" y="914400"/>
            <a:ext cx="8229600" cy="1143000"/>
          </a:xfrm>
        </p:spPr>
        <p:txBody>
          <a:bodyPr/>
          <a:lstStyle/>
          <a:p>
            <a:pPr algn="ctr"/>
            <a:r>
              <a:rPr lang="en-US" altLang="en-US" dirty="0"/>
              <a:t>Group Activity:</a:t>
            </a:r>
            <a:br>
              <a:rPr lang="en-US" altLang="en-US" dirty="0"/>
            </a:br>
            <a:r>
              <a:rPr lang="en-US" altLang="en-US" dirty="0"/>
              <a:t>Talkers and Listeners</a:t>
            </a:r>
          </a:p>
        </p:txBody>
      </p:sp>
      <p:sp>
        <p:nvSpPr>
          <p:cNvPr id="111619" name="Text Placeholder 2"/>
          <p:cNvSpPr>
            <a:spLocks noGrp="1"/>
          </p:cNvSpPr>
          <p:nvPr>
            <p:ph type="body" idx="1"/>
          </p:nvPr>
        </p:nvSpPr>
        <p:spPr>
          <a:xfrm>
            <a:off x="533400" y="1981200"/>
            <a:ext cx="4040188" cy="639762"/>
          </a:xfrm>
        </p:spPr>
        <p:txBody>
          <a:bodyPr/>
          <a:lstStyle/>
          <a:p>
            <a:r>
              <a:rPr lang="en-US" altLang="en-US" dirty="0"/>
              <a:t>     </a:t>
            </a:r>
            <a:r>
              <a:rPr lang="en-US" altLang="en-US" dirty="0">
                <a:solidFill>
                  <a:srgbClr val="C00000"/>
                </a:solidFill>
              </a:rPr>
              <a:t>Talker</a:t>
            </a:r>
          </a:p>
        </p:txBody>
      </p:sp>
      <p:sp>
        <p:nvSpPr>
          <p:cNvPr id="111620" name="Content Placeholder 3"/>
          <p:cNvSpPr>
            <a:spLocks noGrp="1"/>
          </p:cNvSpPr>
          <p:nvPr>
            <p:ph sz="half" idx="2"/>
          </p:nvPr>
        </p:nvSpPr>
        <p:spPr>
          <a:xfrm>
            <a:off x="838200" y="2590800"/>
            <a:ext cx="4040188" cy="3951288"/>
          </a:xfrm>
        </p:spPr>
        <p:txBody>
          <a:bodyPr/>
          <a:lstStyle/>
          <a:p>
            <a:r>
              <a:rPr lang="en-US" altLang="en-US" dirty="0"/>
              <a:t>What made me a talker?</a:t>
            </a:r>
          </a:p>
          <a:p>
            <a:r>
              <a:rPr lang="en-US" altLang="en-US" dirty="0"/>
              <a:t>How can I develop my listening skills?</a:t>
            </a:r>
          </a:p>
          <a:p>
            <a:r>
              <a:rPr lang="en-US" altLang="en-US" dirty="0"/>
              <a:t>How can I help listeners talk more?</a:t>
            </a:r>
          </a:p>
        </p:txBody>
      </p:sp>
      <p:sp>
        <p:nvSpPr>
          <p:cNvPr id="111621" name="Text Placeholder 4"/>
          <p:cNvSpPr>
            <a:spLocks noGrp="1"/>
          </p:cNvSpPr>
          <p:nvPr>
            <p:ph type="body" sz="quarter" idx="3"/>
          </p:nvPr>
        </p:nvSpPr>
        <p:spPr>
          <a:xfrm>
            <a:off x="4724400" y="1981200"/>
            <a:ext cx="4041775" cy="639762"/>
          </a:xfrm>
        </p:spPr>
        <p:txBody>
          <a:bodyPr/>
          <a:lstStyle/>
          <a:p>
            <a:r>
              <a:rPr lang="en-US" altLang="en-US" dirty="0">
                <a:solidFill>
                  <a:srgbClr val="8B157A"/>
                </a:solidFill>
              </a:rPr>
              <a:t>   </a:t>
            </a:r>
            <a:r>
              <a:rPr lang="en-US" altLang="en-US" dirty="0">
                <a:solidFill>
                  <a:srgbClr val="C00000"/>
                </a:solidFill>
              </a:rPr>
              <a:t>Listener</a:t>
            </a:r>
          </a:p>
        </p:txBody>
      </p:sp>
      <p:sp>
        <p:nvSpPr>
          <p:cNvPr id="111622" name="Content Placeholder 5"/>
          <p:cNvSpPr>
            <a:spLocks noGrp="1"/>
          </p:cNvSpPr>
          <p:nvPr>
            <p:ph sz="quarter" idx="4"/>
          </p:nvPr>
        </p:nvSpPr>
        <p:spPr>
          <a:xfrm>
            <a:off x="4953000" y="2667000"/>
            <a:ext cx="4041775" cy="3951288"/>
          </a:xfrm>
        </p:spPr>
        <p:txBody>
          <a:bodyPr/>
          <a:lstStyle/>
          <a:p>
            <a:r>
              <a:rPr lang="en-US" altLang="en-US" dirty="0"/>
              <a:t>What made me a listener?</a:t>
            </a:r>
          </a:p>
          <a:p>
            <a:r>
              <a:rPr lang="en-US" altLang="en-US" dirty="0"/>
              <a:t>How can I develop my talking skills?</a:t>
            </a:r>
          </a:p>
          <a:p>
            <a:r>
              <a:rPr lang="en-US" altLang="en-US" dirty="0"/>
              <a:t>How can I help talkers listen more?</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Title 1"/>
          <p:cNvSpPr>
            <a:spLocks noGrp="1"/>
          </p:cNvSpPr>
          <p:nvPr>
            <p:ph type="title" idx="4294967295"/>
          </p:nvPr>
        </p:nvSpPr>
        <p:spPr>
          <a:xfrm>
            <a:off x="685800" y="990600"/>
            <a:ext cx="7886700" cy="1143000"/>
          </a:xfrm>
        </p:spPr>
        <p:txBody>
          <a:bodyPr/>
          <a:lstStyle/>
          <a:p>
            <a:pPr algn="ctr"/>
            <a:r>
              <a:rPr lang="en-US" altLang="en-US" b="1" dirty="0"/>
              <a:t>Sensing or Intuitive </a:t>
            </a:r>
          </a:p>
        </p:txBody>
      </p:sp>
      <p:sp>
        <p:nvSpPr>
          <p:cNvPr id="112643" name="Content Placeholder 2"/>
          <p:cNvSpPr>
            <a:spLocks noGrp="1"/>
          </p:cNvSpPr>
          <p:nvPr>
            <p:ph idx="4294967295"/>
          </p:nvPr>
        </p:nvSpPr>
        <p:spPr>
          <a:xfrm>
            <a:off x="609600" y="2057400"/>
            <a:ext cx="8153400" cy="4114800"/>
          </a:xfrm>
        </p:spPr>
        <p:txBody>
          <a:bodyPr/>
          <a:lstStyle/>
          <a:p>
            <a:pPr>
              <a:buFontTx/>
              <a:buNone/>
            </a:pPr>
            <a:endParaRPr lang="en-US" altLang="en-US" dirty="0"/>
          </a:p>
        </p:txBody>
      </p:sp>
      <p:sp>
        <p:nvSpPr>
          <p:cNvPr id="4" name="TextBox 3"/>
          <p:cNvSpPr txBox="1"/>
          <p:nvPr/>
        </p:nvSpPr>
        <p:spPr>
          <a:xfrm>
            <a:off x="1066800" y="2743200"/>
            <a:ext cx="7239000" cy="1754188"/>
          </a:xfrm>
          <a:prstGeom prst="rect">
            <a:avLst/>
          </a:prstGeom>
          <a:noFill/>
        </p:spPr>
        <p:txBody>
          <a:bodyPr>
            <a:spAutoFit/>
          </a:bodyPr>
          <a:lstStyle/>
          <a:p>
            <a:pPr algn="ctr" eaLnBrk="0" hangingPunct="0">
              <a:defRPr/>
            </a:pPr>
            <a:r>
              <a:rPr lang="en-US" sz="2000" b="1" dirty="0">
                <a:latin typeface="+mj-lt"/>
                <a:cs typeface="+mn-cs"/>
              </a:rPr>
              <a:t>The kind of information we naturally notice and remember</a:t>
            </a:r>
          </a:p>
          <a:p>
            <a:pPr algn="ctr" eaLnBrk="0" hangingPunct="0">
              <a:defRPr/>
            </a:pPr>
            <a:endParaRPr lang="en-US" sz="1400" dirty="0">
              <a:latin typeface="+mj-lt"/>
              <a:cs typeface="+mn-cs"/>
            </a:endParaRPr>
          </a:p>
          <a:p>
            <a:pPr eaLnBrk="0" hangingPunct="0">
              <a:defRPr/>
            </a:pPr>
            <a:r>
              <a:rPr lang="en-US" sz="3200" dirty="0">
                <a:solidFill>
                  <a:srgbClr val="C00000"/>
                </a:solidFill>
                <a:latin typeface="+mj-lt"/>
                <a:cs typeface="+mn-cs"/>
              </a:rPr>
              <a:t>S</a:t>
            </a:r>
            <a:r>
              <a:rPr lang="en-US" sz="1400" dirty="0">
                <a:latin typeface="+mj-lt"/>
                <a:cs typeface="+mn-cs"/>
              </a:rPr>
              <a:t>_____________________________|___________________________</a:t>
            </a:r>
            <a:r>
              <a:rPr lang="en-US" sz="3200" dirty="0">
                <a:solidFill>
                  <a:srgbClr val="C00000"/>
                </a:solidFill>
                <a:latin typeface="+mj-lt"/>
                <a:cs typeface="+mn-cs"/>
              </a:rPr>
              <a:t>N</a:t>
            </a:r>
          </a:p>
          <a:p>
            <a:pPr eaLnBrk="0" hangingPunct="0">
              <a:defRPr/>
            </a:pPr>
            <a:r>
              <a:rPr lang="en-US" sz="2400" dirty="0">
                <a:latin typeface="+mj-lt"/>
                <a:cs typeface="+mn-cs"/>
              </a:rPr>
              <a:t>Sensing	</a:t>
            </a:r>
            <a:r>
              <a:rPr lang="en-US" sz="1400" dirty="0">
                <a:latin typeface="+mj-lt"/>
                <a:cs typeface="+mn-cs"/>
              </a:rPr>
              <a:t>                                                            </a:t>
            </a:r>
            <a:r>
              <a:rPr lang="en-US" sz="2400" dirty="0">
                <a:latin typeface="+mj-lt"/>
                <a:cs typeface="+mn-cs"/>
              </a:rPr>
              <a:t>Intuition</a:t>
            </a:r>
            <a:r>
              <a:rPr lang="en-US" dirty="0">
                <a:cs typeface="+mn-cs"/>
              </a:rPr>
              <a:t>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457200" y="1828800"/>
            <a:ext cx="4040188" cy="639762"/>
          </a:xfrm>
        </p:spPr>
        <p:txBody>
          <a:bodyPr/>
          <a:lstStyle/>
          <a:p>
            <a:r>
              <a:rPr lang="en-US" dirty="0">
                <a:solidFill>
                  <a:srgbClr val="C00000"/>
                </a:solidFill>
              </a:rPr>
              <a:t>Sensing</a:t>
            </a:r>
          </a:p>
        </p:txBody>
      </p:sp>
      <p:sp>
        <p:nvSpPr>
          <p:cNvPr id="4" name="Content Placeholder 3"/>
          <p:cNvSpPr>
            <a:spLocks noGrp="1"/>
          </p:cNvSpPr>
          <p:nvPr>
            <p:ph sz="half" idx="2"/>
          </p:nvPr>
        </p:nvSpPr>
        <p:spPr>
          <a:xfrm>
            <a:off x="381000" y="2438400"/>
            <a:ext cx="4040188" cy="3951288"/>
          </a:xfrm>
        </p:spPr>
        <p:txBody>
          <a:bodyPr/>
          <a:lstStyle/>
          <a:p>
            <a:r>
              <a:rPr lang="en-US" dirty="0"/>
              <a:t>Are realistic and practical</a:t>
            </a:r>
          </a:p>
          <a:p>
            <a:r>
              <a:rPr lang="en-US" dirty="0"/>
              <a:t>Like standard ways of doing the job</a:t>
            </a:r>
          </a:p>
          <a:p>
            <a:r>
              <a:rPr lang="en-US" dirty="0"/>
              <a:t>Focus on facts and details</a:t>
            </a:r>
          </a:p>
          <a:p>
            <a:r>
              <a:rPr lang="en-US" dirty="0"/>
              <a:t>Learn from experience</a:t>
            </a:r>
          </a:p>
          <a:p>
            <a:r>
              <a:rPr lang="en-US" dirty="0"/>
              <a:t>Like tangible outcomes</a:t>
            </a:r>
          </a:p>
          <a:p>
            <a:r>
              <a:rPr lang="en-US" dirty="0"/>
              <a:t>Use common sense</a:t>
            </a:r>
          </a:p>
        </p:txBody>
      </p:sp>
      <p:sp>
        <p:nvSpPr>
          <p:cNvPr id="5" name="Text Placeholder 4"/>
          <p:cNvSpPr>
            <a:spLocks noGrp="1"/>
          </p:cNvSpPr>
          <p:nvPr>
            <p:ph type="body" sz="quarter" idx="3"/>
          </p:nvPr>
        </p:nvSpPr>
        <p:spPr>
          <a:xfrm>
            <a:off x="4495800" y="1828800"/>
            <a:ext cx="4041775" cy="639762"/>
          </a:xfrm>
        </p:spPr>
        <p:txBody>
          <a:bodyPr/>
          <a:lstStyle/>
          <a:p>
            <a:r>
              <a:rPr lang="en-US" dirty="0">
                <a:solidFill>
                  <a:srgbClr val="C00000"/>
                </a:solidFill>
              </a:rPr>
              <a:t>Intuitive</a:t>
            </a:r>
          </a:p>
        </p:txBody>
      </p:sp>
      <p:sp>
        <p:nvSpPr>
          <p:cNvPr id="6" name="Content Placeholder 5"/>
          <p:cNvSpPr>
            <a:spLocks noGrp="1"/>
          </p:cNvSpPr>
          <p:nvPr>
            <p:ph sz="quarter" idx="4"/>
          </p:nvPr>
        </p:nvSpPr>
        <p:spPr>
          <a:xfrm>
            <a:off x="4343400" y="2438400"/>
            <a:ext cx="4041775" cy="3951288"/>
          </a:xfrm>
        </p:spPr>
        <p:txBody>
          <a:bodyPr/>
          <a:lstStyle/>
          <a:p>
            <a:r>
              <a:rPr lang="en-US" dirty="0"/>
              <a:t>Like challenging and complex problems</a:t>
            </a:r>
          </a:p>
          <a:p>
            <a:r>
              <a:rPr lang="en-US" dirty="0"/>
              <a:t>Like new ways of doing the job</a:t>
            </a:r>
          </a:p>
          <a:p>
            <a:r>
              <a:rPr lang="en-US" dirty="0"/>
              <a:t>Focus on the big picture</a:t>
            </a:r>
          </a:p>
          <a:p>
            <a:r>
              <a:rPr lang="en-US" dirty="0"/>
              <a:t>Value creative insight, creativity, imagination and originality</a:t>
            </a:r>
          </a:p>
        </p:txBody>
      </p:sp>
    </p:spTree>
    <p:extLst>
      <p:ext uri="{BB962C8B-B14F-4D97-AF65-F5344CB8AC3E}">
        <p14:creationId xmlns:p14="http://schemas.microsoft.com/office/powerpoint/2010/main" val="24385939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itle 1"/>
          <p:cNvSpPr>
            <a:spLocks noGrp="1"/>
          </p:cNvSpPr>
          <p:nvPr>
            <p:ph type="title"/>
          </p:nvPr>
        </p:nvSpPr>
        <p:spPr>
          <a:xfrm>
            <a:off x="2057400" y="381000"/>
            <a:ext cx="5334000" cy="914400"/>
          </a:xfrm>
        </p:spPr>
        <p:txBody>
          <a:bodyPr/>
          <a:lstStyle/>
          <a:p>
            <a:pPr algn="ctr"/>
            <a:r>
              <a:rPr lang="en-US" altLang="en-US" b="1" dirty="0">
                <a:ea typeface="MS PGothic" pitchFamily="34" charset="-128"/>
              </a:rPr>
              <a:t>Sample Careers</a:t>
            </a:r>
          </a:p>
        </p:txBody>
      </p:sp>
      <p:sp>
        <p:nvSpPr>
          <p:cNvPr id="3" name="Content Placeholder 2"/>
          <p:cNvSpPr>
            <a:spLocks noGrp="1"/>
          </p:cNvSpPr>
          <p:nvPr>
            <p:ph sz="half" idx="1"/>
          </p:nvPr>
        </p:nvSpPr>
        <p:spPr>
          <a:xfrm>
            <a:off x="2057400" y="1295400"/>
            <a:ext cx="3352800" cy="4752975"/>
          </a:xfrm>
        </p:spPr>
        <p:txBody>
          <a:bodyPr/>
          <a:lstStyle/>
          <a:p>
            <a:pPr marL="0" indent="0">
              <a:buFont typeface="Arial" pitchFamily="34" charset="0"/>
              <a:buNone/>
              <a:defRPr/>
            </a:pPr>
            <a:r>
              <a:rPr lang="en-US" b="1" dirty="0">
                <a:solidFill>
                  <a:srgbClr val="C00000"/>
                </a:solidFill>
                <a:ea typeface="ＭＳ Ｐゴシック" pitchFamily="-109" charset="-128"/>
              </a:rPr>
              <a:t>Sensing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Accountants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Doctors and dentists</a:t>
            </a:r>
          </a:p>
          <a:p>
            <a:pPr>
              <a:defRPr/>
            </a:pPr>
            <a:r>
              <a:rPr lang="en-US" sz="2400" dirty="0">
                <a:ea typeface="ＭＳ Ｐゴシック" pitchFamily="-109" charset="-128"/>
              </a:rPr>
              <a:t>Interior decorators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486400" y="1295400"/>
            <a:ext cx="3165475" cy="4752975"/>
          </a:xfrm>
        </p:spPr>
        <p:txBody>
          <a:bodyPr/>
          <a:lstStyle/>
          <a:p>
            <a:pPr marL="0" indent="0">
              <a:buFont typeface="Arial" pitchFamily="34" charset="0"/>
              <a:buNone/>
              <a:defRPr/>
            </a:pPr>
            <a:r>
              <a:rPr lang="en-US" b="1" dirty="0">
                <a:solidFill>
                  <a:srgbClr val="C00000"/>
                </a:solidFill>
                <a:ea typeface="ＭＳ Ｐゴシック" pitchFamily="-109" charset="-128"/>
              </a:rPr>
              <a:t>Intuitive</a:t>
            </a:r>
          </a:p>
          <a:p>
            <a:pPr>
              <a:defRPr/>
            </a:pPr>
            <a:r>
              <a:rPr lang="en-US" sz="2400" dirty="0">
                <a:ea typeface="ＭＳ Ｐゴシック" pitchFamily="-109" charset="-128"/>
              </a:rPr>
              <a:t>Scientists</a:t>
            </a:r>
          </a:p>
          <a:p>
            <a:pPr>
              <a:defRPr/>
            </a:pPr>
            <a:r>
              <a:rPr lang="en-US" sz="2400" dirty="0">
                <a:ea typeface="ＭＳ Ｐゴシック" pitchFamily="-109" charset="-128"/>
              </a:rPr>
              <a:t>Engineers</a:t>
            </a:r>
          </a:p>
          <a:p>
            <a:pPr>
              <a:defRPr/>
            </a:pPr>
            <a:r>
              <a:rPr lang="en-US" sz="2400" dirty="0">
                <a:ea typeface="ＭＳ Ｐゴシック" pitchFamily="-109" charset="-128"/>
              </a:rPr>
              <a:t>Psychologists</a:t>
            </a:r>
          </a:p>
          <a:p>
            <a:pPr>
              <a:defRPr/>
            </a:pPr>
            <a:r>
              <a:rPr lang="en-US" sz="2400" dirty="0">
                <a:ea typeface="ＭＳ Ｐゴシック" pitchFamily="-109" charset="-128"/>
              </a:rPr>
              <a:t>Artists</a:t>
            </a:r>
          </a:p>
          <a:p>
            <a:pPr>
              <a:defRPr/>
            </a:pPr>
            <a:r>
              <a:rPr lang="en-US" sz="2400" dirty="0">
                <a:ea typeface="ＭＳ Ｐゴシック" pitchFamily="-109" charset="-128"/>
              </a:rPr>
              <a:t>Photographers</a:t>
            </a:r>
          </a:p>
          <a:p>
            <a:pPr>
              <a:defRPr/>
            </a:pPr>
            <a:r>
              <a:rPr lang="en-US" sz="2400" dirty="0">
                <a:ea typeface="ＭＳ Ｐゴシック" pitchFamily="-109" charset="-128"/>
              </a:rPr>
              <a:t>Actors</a:t>
            </a:r>
          </a:p>
          <a:p>
            <a:pPr>
              <a:defRPr/>
            </a:pPr>
            <a:r>
              <a:rPr lang="en-US" sz="2400" dirty="0">
                <a:ea typeface="ＭＳ Ｐゴシック" pitchFamily="-109" charset="-128"/>
              </a:rPr>
              <a:t>Professors</a:t>
            </a:r>
          </a:p>
          <a:p>
            <a:pPr>
              <a:defRPr/>
            </a:pPr>
            <a:r>
              <a:rPr lang="en-US" sz="2400" dirty="0">
                <a:ea typeface="ＭＳ Ｐゴシック" pitchFamily="-109" charset="-128"/>
              </a:rPr>
              <a:t>Writers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a:xfrm>
            <a:off x="1600200" y="1143000"/>
            <a:ext cx="6408737" cy="508000"/>
          </a:xfrm>
        </p:spPr>
        <p:txBody>
          <a:bodyPr/>
          <a:lstStyle/>
          <a:p>
            <a:r>
              <a:rPr lang="en-US" altLang="en-US" b="1" dirty="0"/>
              <a:t>Job Jar Activity</a:t>
            </a:r>
          </a:p>
        </p:txBody>
      </p:sp>
      <p:sp>
        <p:nvSpPr>
          <p:cNvPr id="73731" name="Content Placeholder 2"/>
          <p:cNvSpPr>
            <a:spLocks noGrp="1"/>
          </p:cNvSpPr>
          <p:nvPr>
            <p:ph idx="1"/>
          </p:nvPr>
        </p:nvSpPr>
        <p:spPr>
          <a:xfrm>
            <a:off x="1447800" y="2133600"/>
            <a:ext cx="6481763" cy="2909887"/>
          </a:xfrm>
        </p:spPr>
        <p:txBody>
          <a:bodyPr/>
          <a:lstStyle/>
          <a:p>
            <a:pPr marL="0" indent="0">
              <a:buNone/>
            </a:pPr>
            <a:r>
              <a:rPr lang="en-US" altLang="en-US" sz="3200" dirty="0"/>
              <a:t>Introducing the assessments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Title 1"/>
          <p:cNvSpPr>
            <a:spLocks noGrp="1"/>
          </p:cNvSpPr>
          <p:nvPr>
            <p:ph type="title"/>
          </p:nvPr>
        </p:nvSpPr>
        <p:spPr>
          <a:xfrm>
            <a:off x="1447800" y="1676400"/>
            <a:ext cx="7416800" cy="508000"/>
          </a:xfrm>
        </p:spPr>
        <p:txBody>
          <a:bodyPr/>
          <a:lstStyle/>
          <a:p>
            <a:r>
              <a:rPr lang="en-US" altLang="en-US" b="1" dirty="0"/>
              <a:t>Personality Exercise</a:t>
            </a:r>
          </a:p>
        </p:txBody>
      </p:sp>
      <p:sp>
        <p:nvSpPr>
          <p:cNvPr id="114691" name="Content Placeholder 2"/>
          <p:cNvSpPr>
            <a:spLocks noGrp="1"/>
          </p:cNvSpPr>
          <p:nvPr>
            <p:ph idx="1"/>
          </p:nvPr>
        </p:nvSpPr>
        <p:spPr>
          <a:xfrm>
            <a:off x="609600" y="2819400"/>
            <a:ext cx="7416800" cy="3200400"/>
          </a:xfrm>
        </p:spPr>
        <p:txBody>
          <a:bodyPr/>
          <a:lstStyle/>
          <a:p>
            <a:pPr marL="0" indent="0">
              <a:buNone/>
            </a:pPr>
            <a:r>
              <a:rPr lang="en-US" altLang="en-US" dirty="0"/>
              <a:t>Write about the picture for 3 minutes.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4"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169987"/>
            <a:ext cx="5180013" cy="5180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idx="4294967295"/>
          </p:nvPr>
        </p:nvSpPr>
        <p:spPr>
          <a:xfrm>
            <a:off x="1981200" y="990600"/>
            <a:ext cx="5029200" cy="1143000"/>
          </a:xfrm>
        </p:spPr>
        <p:txBody>
          <a:bodyPr/>
          <a:lstStyle/>
          <a:p>
            <a:pPr algn="ctr"/>
            <a:r>
              <a:rPr lang="en-US" altLang="en-US" b="1" dirty="0"/>
              <a:t>Thinking or Feeling</a:t>
            </a:r>
          </a:p>
        </p:txBody>
      </p:sp>
      <p:sp>
        <p:nvSpPr>
          <p:cNvPr id="116739" name="Content Placeholder 2"/>
          <p:cNvSpPr>
            <a:spLocks noGrp="1"/>
          </p:cNvSpPr>
          <p:nvPr>
            <p:ph idx="4294967295"/>
          </p:nvPr>
        </p:nvSpPr>
        <p:spPr>
          <a:xfrm>
            <a:off x="914400" y="2057400"/>
            <a:ext cx="7772400" cy="4114800"/>
          </a:xfrm>
        </p:spPr>
        <p:txBody>
          <a:bodyPr/>
          <a:lstStyle/>
          <a:p>
            <a:pPr>
              <a:buFontTx/>
              <a:buNone/>
            </a:pPr>
            <a:endParaRPr lang="en-US" altLang="en-US" dirty="0"/>
          </a:p>
        </p:txBody>
      </p:sp>
      <p:sp>
        <p:nvSpPr>
          <p:cNvPr id="4" name="TextBox 3"/>
          <p:cNvSpPr txBox="1"/>
          <p:nvPr/>
        </p:nvSpPr>
        <p:spPr>
          <a:xfrm>
            <a:off x="914400" y="3276600"/>
            <a:ext cx="7848600" cy="1938338"/>
          </a:xfrm>
          <a:prstGeom prst="rect">
            <a:avLst/>
          </a:prstGeom>
          <a:noFill/>
        </p:spPr>
        <p:txBody>
          <a:bodyPr>
            <a:spAutoFit/>
          </a:bodyPr>
          <a:lstStyle/>
          <a:p>
            <a:pPr algn="ctr" eaLnBrk="0" hangingPunct="0">
              <a:defRPr/>
            </a:pPr>
            <a:r>
              <a:rPr lang="en-US" sz="3200" dirty="0">
                <a:latin typeface="+mj-lt"/>
                <a:cs typeface="+mn-cs"/>
              </a:rPr>
              <a:t>How we make decisions</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T</a:t>
            </a:r>
            <a:r>
              <a:rPr lang="en-US" sz="1400" dirty="0">
                <a:latin typeface="+mj-lt"/>
                <a:cs typeface="+mn-cs"/>
              </a:rPr>
              <a:t>_____________________________|___________________________</a:t>
            </a:r>
            <a:r>
              <a:rPr lang="en-US" sz="3200" dirty="0">
                <a:solidFill>
                  <a:srgbClr val="C00000"/>
                </a:solidFill>
                <a:latin typeface="+mj-lt"/>
                <a:cs typeface="+mn-cs"/>
              </a:rPr>
              <a:t>F</a:t>
            </a:r>
          </a:p>
          <a:p>
            <a:pPr eaLnBrk="0" hangingPunct="0">
              <a:defRPr/>
            </a:pPr>
            <a:r>
              <a:rPr lang="en-US" sz="2400" dirty="0">
                <a:latin typeface="+mj-lt"/>
                <a:cs typeface="+mn-cs"/>
              </a:rPr>
              <a:t>    Thinking	</a:t>
            </a:r>
            <a:r>
              <a:rPr lang="en-US" sz="1400" dirty="0">
                <a:latin typeface="+mj-lt"/>
                <a:cs typeface="+mn-cs"/>
              </a:rPr>
              <a:t>                                                           </a:t>
            </a:r>
            <a:r>
              <a:rPr lang="en-US" sz="2400" dirty="0">
                <a:latin typeface="+mj-lt"/>
                <a:cs typeface="+mn-cs"/>
              </a:rPr>
              <a:t>Feeling</a:t>
            </a:r>
            <a:r>
              <a:rPr lang="en-US" sz="2400" dirty="0">
                <a:cs typeface="+mn-cs"/>
              </a:rPr>
              <a:t>	</a:t>
            </a:r>
            <a:r>
              <a:rPr lang="en-US" dirty="0">
                <a:cs typeface="+mn-cs"/>
              </a:rPr>
              <a:t>							</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381000" y="1752600"/>
            <a:ext cx="4040188" cy="639762"/>
          </a:xfrm>
        </p:spPr>
        <p:txBody>
          <a:bodyPr/>
          <a:lstStyle/>
          <a:p>
            <a:r>
              <a:rPr lang="en-US" dirty="0">
                <a:solidFill>
                  <a:srgbClr val="C00000"/>
                </a:solidFill>
              </a:rPr>
              <a:t>Thinking</a:t>
            </a:r>
            <a:r>
              <a:rPr lang="en-US" dirty="0"/>
              <a:t>	</a:t>
            </a:r>
          </a:p>
        </p:txBody>
      </p:sp>
      <p:sp>
        <p:nvSpPr>
          <p:cNvPr id="4" name="Content Placeholder 3"/>
          <p:cNvSpPr>
            <a:spLocks noGrp="1"/>
          </p:cNvSpPr>
          <p:nvPr>
            <p:ph sz="half" idx="2"/>
          </p:nvPr>
        </p:nvSpPr>
        <p:spPr>
          <a:xfrm>
            <a:off x="381000" y="2362200"/>
            <a:ext cx="4040188" cy="3951288"/>
          </a:xfrm>
        </p:spPr>
        <p:txBody>
          <a:bodyPr/>
          <a:lstStyle/>
          <a:p>
            <a:r>
              <a:rPr lang="en-US" dirty="0"/>
              <a:t>Use logic to make decisions</a:t>
            </a:r>
          </a:p>
          <a:p>
            <a:r>
              <a:rPr lang="en-US" dirty="0"/>
              <a:t>Objective and rational</a:t>
            </a:r>
          </a:p>
          <a:p>
            <a:r>
              <a:rPr lang="en-US" dirty="0"/>
              <a:t>Like to be respected for their expertise</a:t>
            </a:r>
          </a:p>
          <a:p>
            <a:r>
              <a:rPr lang="en-US" dirty="0"/>
              <a:t>Follow policy</a:t>
            </a:r>
          </a:p>
          <a:p>
            <a:r>
              <a:rPr lang="en-US" dirty="0"/>
              <a:t>Firm-minded and sometimes critical</a:t>
            </a:r>
          </a:p>
          <a:p>
            <a:r>
              <a:rPr lang="en-US" dirty="0"/>
              <a:t>Value money, prestige and power </a:t>
            </a:r>
          </a:p>
        </p:txBody>
      </p:sp>
      <p:sp>
        <p:nvSpPr>
          <p:cNvPr id="5" name="Text Placeholder 4"/>
          <p:cNvSpPr>
            <a:spLocks noGrp="1"/>
          </p:cNvSpPr>
          <p:nvPr>
            <p:ph type="body" sz="quarter" idx="3"/>
          </p:nvPr>
        </p:nvSpPr>
        <p:spPr>
          <a:xfrm>
            <a:off x="4724400" y="1752600"/>
            <a:ext cx="4041775" cy="639762"/>
          </a:xfrm>
        </p:spPr>
        <p:txBody>
          <a:bodyPr/>
          <a:lstStyle/>
          <a:p>
            <a:r>
              <a:rPr lang="en-US" dirty="0">
                <a:solidFill>
                  <a:srgbClr val="C00000"/>
                </a:solidFill>
              </a:rPr>
              <a:t>Feeling</a:t>
            </a:r>
          </a:p>
        </p:txBody>
      </p:sp>
      <p:sp>
        <p:nvSpPr>
          <p:cNvPr id="6" name="Content Placeholder 5"/>
          <p:cNvSpPr>
            <a:spLocks noGrp="1"/>
          </p:cNvSpPr>
          <p:nvPr>
            <p:ph sz="quarter" idx="4"/>
          </p:nvPr>
        </p:nvSpPr>
        <p:spPr>
          <a:xfrm>
            <a:off x="4572000" y="2362200"/>
            <a:ext cx="4041775" cy="3951288"/>
          </a:xfrm>
        </p:spPr>
        <p:txBody>
          <a:bodyPr/>
          <a:lstStyle/>
          <a:p>
            <a:r>
              <a:rPr lang="en-US" dirty="0"/>
              <a:t>Use personal values to make decisions</a:t>
            </a:r>
          </a:p>
          <a:p>
            <a:r>
              <a:rPr lang="en-US" dirty="0"/>
              <a:t>Promote harmony</a:t>
            </a:r>
          </a:p>
          <a:p>
            <a:r>
              <a:rPr lang="en-US" dirty="0"/>
              <a:t>Relate well to others</a:t>
            </a:r>
          </a:p>
          <a:p>
            <a:r>
              <a:rPr lang="en-US" dirty="0"/>
              <a:t>Enjoy providing service to others</a:t>
            </a:r>
          </a:p>
          <a:p>
            <a:r>
              <a:rPr lang="en-US" dirty="0"/>
              <a:t>Value careers that make a contribution to humanity</a:t>
            </a:r>
          </a:p>
        </p:txBody>
      </p:sp>
    </p:spTree>
    <p:extLst>
      <p:ext uri="{BB962C8B-B14F-4D97-AF65-F5344CB8AC3E}">
        <p14:creationId xmlns:p14="http://schemas.microsoft.com/office/powerpoint/2010/main" val="13570467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Title 1"/>
          <p:cNvSpPr>
            <a:spLocks noGrp="1"/>
          </p:cNvSpPr>
          <p:nvPr>
            <p:ph type="title"/>
          </p:nvPr>
        </p:nvSpPr>
        <p:spPr>
          <a:xfrm>
            <a:off x="1219200" y="990600"/>
            <a:ext cx="5181600" cy="508000"/>
          </a:xfrm>
        </p:spPr>
        <p:txBody>
          <a:bodyPr/>
          <a:lstStyle/>
          <a:p>
            <a:pPr algn="ctr"/>
            <a:r>
              <a:rPr lang="en-US" altLang="en-US" b="1" dirty="0">
                <a:ea typeface="MS PGothic" pitchFamily="34" charset="-128"/>
              </a:rPr>
              <a:t>    Sample Careers</a:t>
            </a:r>
          </a:p>
        </p:txBody>
      </p:sp>
      <p:sp>
        <p:nvSpPr>
          <p:cNvPr id="3" name="Content Placeholder 2"/>
          <p:cNvSpPr>
            <a:spLocks noGrp="1"/>
          </p:cNvSpPr>
          <p:nvPr>
            <p:ph sz="half" idx="1"/>
          </p:nvPr>
        </p:nvSpPr>
        <p:spPr>
          <a:xfrm>
            <a:off x="1066800" y="1600200"/>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Thinking</a:t>
            </a:r>
          </a:p>
          <a:p>
            <a:pPr>
              <a:defRPr/>
            </a:pPr>
            <a:r>
              <a:rPr lang="en-US" sz="2400" dirty="0">
                <a:ea typeface="ＭＳ Ｐゴシック" pitchFamily="-109" charset="-128"/>
              </a:rPr>
              <a:t>Business managers and administrators</a:t>
            </a:r>
          </a:p>
          <a:p>
            <a:pPr>
              <a:defRPr/>
            </a:pPr>
            <a:r>
              <a:rPr lang="en-US" sz="2400" dirty="0">
                <a:ea typeface="ＭＳ Ｐゴシック" pitchFamily="-109" charset="-128"/>
              </a:rPr>
              <a:t>Lawyer</a:t>
            </a:r>
          </a:p>
          <a:p>
            <a:pPr>
              <a:defRPr/>
            </a:pPr>
            <a:r>
              <a:rPr lang="en-US" sz="2400" dirty="0">
                <a:ea typeface="ＭＳ Ｐゴシック" pitchFamily="-109" charset="-128"/>
              </a:rPr>
              <a:t>Judge</a:t>
            </a:r>
          </a:p>
          <a:p>
            <a:pPr>
              <a:defRPr/>
            </a:pPr>
            <a:r>
              <a:rPr lang="en-US" sz="2400" dirty="0">
                <a:ea typeface="ＭＳ Ｐゴシック" pitchFamily="-109" charset="-128"/>
              </a:rPr>
              <a:t>Computer Specialist</a:t>
            </a:r>
          </a:p>
          <a:p>
            <a:pPr>
              <a:defRPr/>
            </a:pPr>
            <a:r>
              <a:rPr lang="en-US" sz="2400" dirty="0">
                <a:ea typeface="ＭＳ Ｐゴシック" pitchFamily="-109" charset="-128"/>
              </a:rPr>
              <a:t>Scientist</a:t>
            </a:r>
          </a:p>
          <a:p>
            <a:pPr>
              <a:defRPr/>
            </a:pPr>
            <a:r>
              <a:rPr lang="en-US" sz="2400" dirty="0">
                <a:ea typeface="ＭＳ Ｐゴシック" pitchFamily="-109" charset="-128"/>
              </a:rPr>
              <a:t>Engineers</a:t>
            </a:r>
          </a:p>
          <a:p>
            <a:pPr>
              <a:defRPr/>
            </a:pPr>
            <a:r>
              <a:rPr lang="en-US" sz="2400" dirty="0">
                <a:ea typeface="ＭＳ Ｐゴシック" pitchFamily="-109" charset="-128"/>
              </a:rPr>
              <a:t>Mathematicians</a:t>
            </a:r>
          </a:p>
          <a:p>
            <a:pPr>
              <a:defRPr/>
            </a:pPr>
            <a:r>
              <a:rPr lang="en-US" sz="2400" dirty="0">
                <a:ea typeface="ＭＳ Ｐゴシック" pitchFamily="-109" charset="-128"/>
              </a:rPr>
              <a:t>Doctors and dentists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5181600" y="1600200"/>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Feeling</a:t>
            </a:r>
          </a:p>
          <a:p>
            <a:pPr>
              <a:defRPr/>
            </a:pPr>
            <a:r>
              <a:rPr lang="en-US" sz="2400" dirty="0">
                <a:ea typeface="ＭＳ Ｐゴシック" pitchFamily="-109" charset="-128"/>
              </a:rPr>
              <a:t>Child care workers</a:t>
            </a:r>
          </a:p>
          <a:p>
            <a:pPr>
              <a:defRPr/>
            </a:pPr>
            <a:r>
              <a:rPr lang="en-US" sz="2400" dirty="0">
                <a:ea typeface="ＭＳ Ｐゴシック" pitchFamily="-109" charset="-128"/>
              </a:rPr>
              <a:t>Social workers</a:t>
            </a:r>
          </a:p>
          <a:p>
            <a:pPr>
              <a:defRPr/>
            </a:pPr>
            <a:r>
              <a:rPr lang="en-US" sz="2400" dirty="0">
                <a:ea typeface="ＭＳ Ｐゴシック" pitchFamily="-109" charset="-128"/>
              </a:rPr>
              <a:t>Counselors</a:t>
            </a:r>
          </a:p>
          <a:p>
            <a:pPr>
              <a:defRPr/>
            </a:pPr>
            <a:r>
              <a:rPr lang="en-US" sz="2400" dirty="0">
                <a:ea typeface="ＭＳ Ｐゴシック" pitchFamily="-109" charset="-128"/>
              </a:rPr>
              <a:t>Family practice physicians</a:t>
            </a:r>
          </a:p>
          <a:p>
            <a:pPr>
              <a:defRPr/>
            </a:pPr>
            <a:r>
              <a:rPr lang="en-US" sz="2400" dirty="0">
                <a:ea typeface="ＭＳ Ｐゴシック" pitchFamily="-109" charset="-128"/>
              </a:rPr>
              <a:t>Pediatricians</a:t>
            </a:r>
          </a:p>
          <a:p>
            <a:pPr>
              <a:defRPr/>
            </a:pPr>
            <a:r>
              <a:rPr lang="en-US" sz="2400" dirty="0">
                <a:ea typeface="ＭＳ Ｐゴシック" pitchFamily="-109" charset="-128"/>
              </a:rPr>
              <a:t>Interior decorators</a:t>
            </a:r>
          </a:p>
          <a:p>
            <a:pPr>
              <a:defRPr/>
            </a:pPr>
            <a:r>
              <a:rPr lang="en-US" sz="2400" dirty="0">
                <a:ea typeface="ＭＳ Ｐゴシック" pitchFamily="-109" charset="-128"/>
              </a:rPr>
              <a:t>Photographers</a:t>
            </a:r>
          </a:p>
          <a:p>
            <a:pPr>
              <a:defRPr/>
            </a:pPr>
            <a:r>
              <a:rPr lang="en-US" sz="2400" dirty="0">
                <a:ea typeface="ＭＳ Ｐゴシック" pitchFamily="-109" charset="-128"/>
              </a:rPr>
              <a:t>Artists and</a:t>
            </a:r>
          </a:p>
          <a:p>
            <a:pPr marL="0" indent="0">
              <a:buNone/>
              <a:defRPr/>
            </a:pPr>
            <a:r>
              <a:rPr lang="en-US" sz="2400" dirty="0">
                <a:ea typeface="ＭＳ Ｐゴシック" pitchFamily="-109" charset="-128"/>
              </a:rPr>
              <a:t>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Title 1"/>
          <p:cNvSpPr>
            <a:spLocks noGrp="1"/>
          </p:cNvSpPr>
          <p:nvPr>
            <p:ph type="title" idx="4294967295"/>
          </p:nvPr>
        </p:nvSpPr>
        <p:spPr>
          <a:xfrm>
            <a:off x="914400" y="1193800"/>
            <a:ext cx="6705600" cy="1143000"/>
          </a:xfrm>
        </p:spPr>
        <p:txBody>
          <a:bodyPr/>
          <a:lstStyle/>
          <a:p>
            <a:pPr algn="ctr"/>
            <a:r>
              <a:rPr lang="en-US" altLang="en-US" b="1" dirty="0"/>
              <a:t>Judging or Perceptive</a:t>
            </a:r>
          </a:p>
        </p:txBody>
      </p:sp>
      <p:sp>
        <p:nvSpPr>
          <p:cNvPr id="118787" name="Content Placeholder 2"/>
          <p:cNvSpPr>
            <a:spLocks noGrp="1"/>
          </p:cNvSpPr>
          <p:nvPr>
            <p:ph idx="4294967295"/>
          </p:nvPr>
        </p:nvSpPr>
        <p:spPr>
          <a:xfrm>
            <a:off x="838200" y="2819400"/>
            <a:ext cx="7772400" cy="3505200"/>
          </a:xfrm>
        </p:spPr>
        <p:txBody>
          <a:bodyPr/>
          <a:lstStyle/>
          <a:p>
            <a:pPr>
              <a:buFontTx/>
              <a:buNone/>
            </a:pPr>
            <a:endParaRPr lang="en-US" altLang="en-US" dirty="0"/>
          </a:p>
        </p:txBody>
      </p:sp>
      <p:sp>
        <p:nvSpPr>
          <p:cNvPr id="4" name="TextBox 3"/>
          <p:cNvSpPr txBox="1"/>
          <p:nvPr/>
        </p:nvSpPr>
        <p:spPr>
          <a:xfrm>
            <a:off x="609600" y="2336800"/>
            <a:ext cx="8153400" cy="2184400"/>
          </a:xfrm>
          <a:prstGeom prst="rect">
            <a:avLst/>
          </a:prstGeom>
          <a:noFill/>
        </p:spPr>
        <p:txBody>
          <a:bodyPr>
            <a:spAutoFit/>
          </a:bodyPr>
          <a:lstStyle/>
          <a:p>
            <a:pPr algn="ctr" eaLnBrk="0" hangingPunct="0">
              <a:defRPr/>
            </a:pPr>
            <a:r>
              <a:rPr lang="en-US" dirty="0">
                <a:latin typeface="+mj-lt"/>
                <a:cs typeface="+mn-cs"/>
              </a:rPr>
              <a:t>  </a:t>
            </a:r>
            <a:r>
              <a:rPr lang="en-US" sz="2400" b="1" dirty="0">
                <a:latin typeface="+mj-lt"/>
                <a:cs typeface="+mn-cs"/>
              </a:rPr>
              <a:t>Whether we prefer to live in a more structured or spontaneous way</a:t>
            </a:r>
          </a:p>
          <a:p>
            <a:pPr algn="ctr" eaLnBrk="0" hangingPunct="0">
              <a:defRPr/>
            </a:pPr>
            <a:endParaRPr lang="en-US" sz="1400" dirty="0">
              <a:latin typeface="+mj-lt"/>
              <a:cs typeface="+mn-cs"/>
            </a:endParaRPr>
          </a:p>
          <a:p>
            <a:pPr eaLnBrk="0" hangingPunct="0">
              <a:defRPr/>
            </a:pPr>
            <a:r>
              <a:rPr lang="en-US" sz="3200" dirty="0">
                <a:solidFill>
                  <a:srgbClr val="FFFF00"/>
                </a:solidFill>
                <a:latin typeface="+mj-lt"/>
                <a:cs typeface="+mn-cs"/>
              </a:rPr>
              <a:t>    </a:t>
            </a:r>
            <a:r>
              <a:rPr lang="en-US" sz="3200" dirty="0">
                <a:solidFill>
                  <a:srgbClr val="C00000"/>
                </a:solidFill>
                <a:latin typeface="+mj-lt"/>
                <a:cs typeface="+mn-cs"/>
              </a:rPr>
              <a:t>J</a:t>
            </a:r>
            <a:r>
              <a:rPr lang="en-US" sz="1400" dirty="0">
                <a:latin typeface="+mj-lt"/>
                <a:cs typeface="+mn-cs"/>
              </a:rPr>
              <a:t>_____________________________|_____________________________</a:t>
            </a:r>
            <a:r>
              <a:rPr lang="en-US" sz="3200" dirty="0">
                <a:solidFill>
                  <a:srgbClr val="C00000"/>
                </a:solidFill>
                <a:latin typeface="+mj-lt"/>
                <a:cs typeface="+mn-cs"/>
              </a:rPr>
              <a:t>P</a:t>
            </a:r>
          </a:p>
          <a:p>
            <a:pPr eaLnBrk="0" hangingPunct="0">
              <a:defRPr/>
            </a:pPr>
            <a:r>
              <a:rPr lang="en-US" sz="2400" dirty="0">
                <a:latin typeface="+mj-lt"/>
                <a:cs typeface="+mn-cs"/>
              </a:rPr>
              <a:t>     Judging</a:t>
            </a:r>
            <a:r>
              <a:rPr lang="en-US" sz="1400" dirty="0">
                <a:latin typeface="+mj-lt"/>
                <a:cs typeface="+mn-cs"/>
              </a:rPr>
              <a:t>	                                                                   </a:t>
            </a:r>
            <a:r>
              <a:rPr lang="en-US" sz="2400" dirty="0">
                <a:latin typeface="+mj-lt"/>
                <a:cs typeface="+mn-cs"/>
              </a:rPr>
              <a:t>Perceiving</a:t>
            </a:r>
            <a:r>
              <a:rPr lang="en-US" sz="2400" dirty="0">
                <a:cs typeface="+mn-cs"/>
              </a:rPr>
              <a:t>	</a:t>
            </a:r>
            <a:r>
              <a:rPr lang="en-US" dirty="0">
                <a:cs typeface="+mn-cs"/>
              </a:rPr>
              <a:t>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r>
              <a:rPr lang="en-US" altLang="en-US" sz="3600" dirty="0">
                <a:solidFill>
                  <a:srgbClr val="663300"/>
                </a:solidFill>
                <a:latin typeface="Arial Rounded MT Bold" pitchFamily="34" charset="0"/>
              </a:rPr>
              <a:t>                   Personality type</a:t>
            </a:r>
          </a:p>
        </p:txBody>
      </p:sp>
      <p:sp>
        <p:nvSpPr>
          <p:cNvPr id="36867" name="Content Placeholder 2"/>
          <p:cNvSpPr>
            <a:spLocks noGrp="1"/>
          </p:cNvSpPr>
          <p:nvPr>
            <p:ph sz="half" idx="1"/>
          </p:nvPr>
        </p:nvSpPr>
        <p:spPr>
          <a:xfrm>
            <a:off x="533400" y="1830870"/>
            <a:ext cx="4343400" cy="3426929"/>
          </a:xfrm>
        </p:spPr>
        <p:txBody>
          <a:bodyPr>
            <a:normAutofit fontScale="92500" lnSpcReduction="20000"/>
          </a:bodyPr>
          <a:lstStyle/>
          <a:p>
            <a:pPr marL="0" indent="0" algn="ctr">
              <a:buFont typeface="Arial" panose="020B0604020202020204" pitchFamily="34" charset="0"/>
              <a:buNone/>
              <a:defRPr/>
            </a:pPr>
            <a:r>
              <a:rPr lang="en-US" altLang="en-US" sz="3200" dirty="0">
                <a:solidFill>
                  <a:srgbClr val="FF0000"/>
                </a:solidFill>
                <a:latin typeface="+mj-lt"/>
              </a:rPr>
              <a:t>Judging</a:t>
            </a: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Planned and organized</a:t>
            </a: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r>
              <a:rPr lang="en-US" altLang="en-US" dirty="0"/>
              <a:t>	</a:t>
            </a:r>
          </a:p>
        </p:txBody>
      </p:sp>
      <p:sp>
        <p:nvSpPr>
          <p:cNvPr id="36868" name="Content Placeholder 3"/>
          <p:cNvSpPr>
            <a:spLocks noGrp="1"/>
          </p:cNvSpPr>
          <p:nvPr>
            <p:ph sz="half" idx="2"/>
          </p:nvPr>
        </p:nvSpPr>
        <p:spPr>
          <a:xfrm>
            <a:off x="5334000" y="1676400"/>
            <a:ext cx="3527425" cy="4525963"/>
          </a:xfrm>
        </p:spPr>
        <p:txBody>
          <a:bodyPr>
            <a:normAutofit/>
          </a:bodyPr>
          <a:lstStyle/>
          <a:p>
            <a:pPr marL="0" indent="0" algn="ctr">
              <a:buFont typeface="Arial" panose="020B0604020202020204" pitchFamily="34" charset="0"/>
              <a:buNone/>
              <a:defRPr/>
            </a:pPr>
            <a:r>
              <a:rPr lang="en-US" altLang="en-US" sz="3200" dirty="0">
                <a:solidFill>
                  <a:srgbClr val="FF0000"/>
                </a:solidFill>
                <a:latin typeface="+mj-lt"/>
              </a:rPr>
              <a:t>Perceptive</a:t>
            </a:r>
          </a:p>
          <a:p>
            <a:pPr marL="0" indent="0" algn="ctr">
              <a:buFont typeface="Arial" panose="020B0604020202020204" pitchFamily="34" charset="0"/>
              <a:buNone/>
              <a:defRPr/>
            </a:pPr>
            <a:endParaRPr lang="en-US" altLang="en-US" sz="800" dirty="0">
              <a:latin typeface="+mj-lt"/>
            </a:endParaRPr>
          </a:p>
          <a:p>
            <a:pPr marL="0" indent="0" algn="ctr">
              <a:buFont typeface="Arial" panose="020B0604020202020204" pitchFamily="34" charset="0"/>
              <a:buNone/>
              <a:defRPr/>
            </a:pPr>
            <a:r>
              <a:rPr lang="en-US" altLang="en-US" dirty="0">
                <a:solidFill>
                  <a:schemeClr val="tx1"/>
                </a:solidFill>
                <a:latin typeface="Century Gothic" panose="020B0502020202020204" pitchFamily="34" charset="0"/>
              </a:rPr>
              <a:t>Spontaneous</a:t>
            </a: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buFont typeface="Arial" panose="020B0604020202020204" pitchFamily="34" charset="0"/>
              <a:buNone/>
              <a:defRPr/>
            </a:pPr>
            <a:endParaRPr lang="en-US" altLang="en-US" dirty="0">
              <a:latin typeface="+mj-lt"/>
            </a:endParaRPr>
          </a:p>
          <a:p>
            <a:pPr marL="0" indent="0" algn="ctr">
              <a:buFont typeface="Arial" panose="020B0604020202020204" pitchFamily="34" charset="0"/>
              <a:buNone/>
              <a:defRPr/>
            </a:pPr>
            <a:r>
              <a:rPr lang="en-US" altLang="en-US" dirty="0"/>
              <a:t> </a:t>
            </a:r>
          </a:p>
        </p:txBody>
      </p:sp>
      <p:pic>
        <p:nvPicPr>
          <p:cNvPr id="4" name="Picture 3"/>
          <p:cNvPicPr>
            <a:picLocks noChangeAspect="1"/>
          </p:cNvPicPr>
          <p:nvPr/>
        </p:nvPicPr>
        <p:blipFill>
          <a:blip r:embed="rId2"/>
          <a:stretch>
            <a:fillRect/>
          </a:stretch>
        </p:blipFill>
        <p:spPr>
          <a:xfrm>
            <a:off x="914400" y="3114801"/>
            <a:ext cx="3267075" cy="1942974"/>
          </a:xfrm>
          <a:prstGeom prst="rect">
            <a:avLst/>
          </a:prstGeom>
        </p:spPr>
      </p:pic>
      <p:pic>
        <p:nvPicPr>
          <p:cNvPr id="8" name="Picture 7"/>
          <p:cNvPicPr>
            <a:picLocks noChangeAspect="1"/>
          </p:cNvPicPr>
          <p:nvPr/>
        </p:nvPicPr>
        <p:blipFill>
          <a:blip r:embed="rId3"/>
          <a:stretch>
            <a:fillRect/>
          </a:stretch>
        </p:blipFill>
        <p:spPr>
          <a:xfrm>
            <a:off x="5562600" y="3199631"/>
            <a:ext cx="2895600" cy="1926890"/>
          </a:xfrm>
          <a:prstGeom prst="rect">
            <a:avLst/>
          </a:prstGeom>
        </p:spPr>
      </p:pic>
      <p:sp useBgFill="1">
        <p:nvSpPr>
          <p:cNvPr id="3" name="TextBox 2"/>
          <p:cNvSpPr txBox="1"/>
          <p:nvPr/>
        </p:nvSpPr>
        <p:spPr>
          <a:xfrm>
            <a:off x="2057400" y="4941855"/>
            <a:ext cx="1066800" cy="369332"/>
          </a:xfrm>
          <a:prstGeom prst="rect">
            <a:avLst/>
          </a:prstGeom>
        </p:spPr>
        <p:txBody>
          <a:bodyPr wrap="square" rtlCol="0">
            <a:spAutoFit/>
          </a:bodyPr>
          <a:lstStyle/>
          <a:p>
            <a:endParaRPr lang="en-US" dirty="0">
              <a:solidFill>
                <a:schemeClr val="bg1">
                  <a:lumMod val="75000"/>
                </a:schemeClr>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1143000"/>
          </a:xfrm>
        </p:spPr>
        <p:txBody>
          <a:bodyPr/>
          <a:lstStyle/>
          <a:p>
            <a:r>
              <a:rPr lang="en-US" b="1" dirty="0"/>
              <a:t>Personality and Work Environment</a:t>
            </a:r>
          </a:p>
        </p:txBody>
      </p:sp>
      <p:sp>
        <p:nvSpPr>
          <p:cNvPr id="3" name="Text Placeholder 2"/>
          <p:cNvSpPr>
            <a:spLocks noGrp="1"/>
          </p:cNvSpPr>
          <p:nvPr>
            <p:ph type="body" idx="1"/>
          </p:nvPr>
        </p:nvSpPr>
        <p:spPr>
          <a:xfrm>
            <a:off x="685800" y="1676400"/>
            <a:ext cx="2895600" cy="639762"/>
          </a:xfrm>
        </p:spPr>
        <p:txBody>
          <a:bodyPr/>
          <a:lstStyle/>
          <a:p>
            <a:r>
              <a:rPr lang="en-US" dirty="0">
                <a:solidFill>
                  <a:srgbClr val="C00000"/>
                </a:solidFill>
              </a:rPr>
              <a:t>Judging</a:t>
            </a:r>
            <a:r>
              <a:rPr lang="en-US" dirty="0"/>
              <a:t>	</a:t>
            </a:r>
          </a:p>
        </p:txBody>
      </p:sp>
      <p:sp>
        <p:nvSpPr>
          <p:cNvPr id="4" name="Content Placeholder 3"/>
          <p:cNvSpPr>
            <a:spLocks noGrp="1"/>
          </p:cNvSpPr>
          <p:nvPr>
            <p:ph sz="half" idx="2"/>
          </p:nvPr>
        </p:nvSpPr>
        <p:spPr>
          <a:xfrm>
            <a:off x="457200" y="2438400"/>
            <a:ext cx="4040188" cy="3951288"/>
          </a:xfrm>
        </p:spPr>
        <p:txBody>
          <a:bodyPr/>
          <a:lstStyle/>
          <a:p>
            <a:r>
              <a:rPr lang="en-US" dirty="0"/>
              <a:t>Prefer structure and organization</a:t>
            </a:r>
          </a:p>
          <a:p>
            <a:r>
              <a:rPr lang="en-US" dirty="0"/>
              <a:t>Like to have the work finished</a:t>
            </a:r>
          </a:p>
          <a:p>
            <a:r>
              <a:rPr lang="en-US" dirty="0"/>
              <a:t>Prefer clear and definite assignments</a:t>
            </a:r>
          </a:p>
        </p:txBody>
      </p:sp>
      <p:sp>
        <p:nvSpPr>
          <p:cNvPr id="5" name="Text Placeholder 4"/>
          <p:cNvSpPr>
            <a:spLocks noGrp="1"/>
          </p:cNvSpPr>
          <p:nvPr>
            <p:ph type="body" sz="quarter" idx="3"/>
          </p:nvPr>
        </p:nvSpPr>
        <p:spPr>
          <a:xfrm>
            <a:off x="4648200" y="1676400"/>
            <a:ext cx="4041775" cy="639762"/>
          </a:xfrm>
        </p:spPr>
        <p:txBody>
          <a:bodyPr/>
          <a:lstStyle/>
          <a:p>
            <a:r>
              <a:rPr lang="en-US" dirty="0">
                <a:solidFill>
                  <a:srgbClr val="C00000"/>
                </a:solidFill>
              </a:rPr>
              <a:t>Perceptive</a:t>
            </a:r>
          </a:p>
        </p:txBody>
      </p:sp>
      <p:sp>
        <p:nvSpPr>
          <p:cNvPr id="6" name="Content Placeholder 5"/>
          <p:cNvSpPr>
            <a:spLocks noGrp="1"/>
          </p:cNvSpPr>
          <p:nvPr>
            <p:ph sz="quarter" idx="4"/>
          </p:nvPr>
        </p:nvSpPr>
        <p:spPr>
          <a:xfrm>
            <a:off x="4419600" y="2438400"/>
            <a:ext cx="4041775" cy="3951288"/>
          </a:xfrm>
        </p:spPr>
        <p:txBody>
          <a:bodyPr/>
          <a:lstStyle/>
          <a:p>
            <a:r>
              <a:rPr lang="en-US" dirty="0"/>
              <a:t>Like to be spontaneous and go with the flow</a:t>
            </a:r>
          </a:p>
          <a:p>
            <a:r>
              <a:rPr lang="en-US" dirty="0"/>
              <a:t>Good at dealing with the unplanned and unexpected</a:t>
            </a:r>
          </a:p>
          <a:p>
            <a:r>
              <a:rPr lang="en-US" dirty="0"/>
              <a:t>Prefer flexible work environments</a:t>
            </a:r>
          </a:p>
          <a:p>
            <a:r>
              <a:rPr lang="en-US" dirty="0"/>
              <a:t>Stressed by deadlines</a:t>
            </a:r>
          </a:p>
        </p:txBody>
      </p:sp>
    </p:spTree>
    <p:extLst>
      <p:ext uri="{BB962C8B-B14F-4D97-AF65-F5344CB8AC3E}">
        <p14:creationId xmlns:p14="http://schemas.microsoft.com/office/powerpoint/2010/main" val="3290813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Title 1"/>
          <p:cNvSpPr>
            <a:spLocks noGrp="1"/>
          </p:cNvSpPr>
          <p:nvPr>
            <p:ph type="title"/>
          </p:nvPr>
        </p:nvSpPr>
        <p:spPr>
          <a:xfrm>
            <a:off x="2362200" y="762000"/>
            <a:ext cx="4167187" cy="508000"/>
          </a:xfrm>
        </p:spPr>
        <p:txBody>
          <a:bodyPr/>
          <a:lstStyle/>
          <a:p>
            <a:r>
              <a:rPr lang="en-US" altLang="en-US" b="1" dirty="0">
                <a:ea typeface="MS PGothic" pitchFamily="34" charset="-128"/>
              </a:rPr>
              <a:t>Sample Careers</a:t>
            </a:r>
          </a:p>
        </p:txBody>
      </p:sp>
      <p:sp>
        <p:nvSpPr>
          <p:cNvPr id="3" name="Content Placeholder 2"/>
          <p:cNvSpPr>
            <a:spLocks noGrp="1"/>
          </p:cNvSpPr>
          <p:nvPr>
            <p:ph sz="half" idx="1"/>
          </p:nvPr>
        </p:nvSpPr>
        <p:spPr>
          <a:xfrm>
            <a:off x="685800" y="1501775"/>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Judging</a:t>
            </a:r>
          </a:p>
          <a:p>
            <a:pPr>
              <a:defRPr/>
            </a:pPr>
            <a:r>
              <a:rPr lang="en-US" sz="2400" dirty="0">
                <a:ea typeface="ＭＳ Ｐゴシック" pitchFamily="-109" charset="-128"/>
              </a:rPr>
              <a:t>Business executives</a:t>
            </a:r>
          </a:p>
          <a:p>
            <a:pPr>
              <a:defRPr/>
            </a:pPr>
            <a:r>
              <a:rPr lang="en-US" sz="2400" dirty="0">
                <a:ea typeface="ＭＳ Ｐゴシック" pitchFamily="-109" charset="-128"/>
              </a:rPr>
              <a:t>Managers</a:t>
            </a:r>
          </a:p>
          <a:p>
            <a:pPr>
              <a:defRPr/>
            </a:pPr>
            <a:r>
              <a:rPr lang="en-US" sz="2400" dirty="0">
                <a:ea typeface="ＭＳ Ｐゴシック" pitchFamily="-109" charset="-128"/>
              </a:rPr>
              <a:t>Accountants</a:t>
            </a:r>
          </a:p>
          <a:p>
            <a:pPr>
              <a:defRPr/>
            </a:pPr>
            <a:r>
              <a:rPr lang="en-US" sz="2400" dirty="0">
                <a:ea typeface="ＭＳ Ｐゴシック" pitchFamily="-109" charset="-128"/>
              </a:rPr>
              <a:t>Financial officers</a:t>
            </a:r>
          </a:p>
          <a:p>
            <a:pPr>
              <a:defRPr/>
            </a:pPr>
            <a:r>
              <a:rPr lang="en-US" sz="2400" dirty="0">
                <a:ea typeface="ＭＳ Ｐゴシック" pitchFamily="-109" charset="-128"/>
              </a:rPr>
              <a:t>Police and detectives</a:t>
            </a:r>
          </a:p>
          <a:p>
            <a:pPr>
              <a:defRPr/>
            </a:pPr>
            <a:r>
              <a:rPr lang="en-US" sz="2400" dirty="0">
                <a:ea typeface="ＭＳ Ｐゴシック" pitchFamily="-109" charset="-128"/>
              </a:rPr>
              <a:t>Judges</a:t>
            </a:r>
          </a:p>
          <a:p>
            <a:pPr>
              <a:defRPr/>
            </a:pPr>
            <a:r>
              <a:rPr lang="en-US" sz="2400" dirty="0">
                <a:ea typeface="ＭＳ Ｐゴシック" pitchFamily="-109" charset="-128"/>
              </a:rPr>
              <a:t>Lawyers</a:t>
            </a:r>
          </a:p>
          <a:p>
            <a:pPr>
              <a:defRPr/>
            </a:pPr>
            <a:r>
              <a:rPr lang="en-US" sz="2400" dirty="0">
                <a:ea typeface="ＭＳ Ｐゴシック" pitchFamily="-109" charset="-128"/>
              </a:rPr>
              <a:t>Computer programmers</a:t>
            </a:r>
          </a:p>
          <a:p>
            <a:pPr>
              <a:defRPr/>
            </a:pPr>
            <a:r>
              <a:rPr lang="en-US" sz="2400" dirty="0">
                <a:ea typeface="ＭＳ Ｐゴシック" pitchFamily="-109" charset="-128"/>
              </a:rPr>
              <a:t>Military leaders</a:t>
            </a:r>
          </a:p>
          <a:p>
            <a:pPr marL="0" indent="0">
              <a:buFont typeface="Arial" pitchFamily="34" charset="0"/>
              <a:buNone/>
              <a:defRPr/>
            </a:pPr>
            <a:endParaRPr lang="en-US" dirty="0">
              <a:ea typeface="ＭＳ Ｐゴシック" pitchFamily="-109" charset="-128"/>
            </a:endParaRPr>
          </a:p>
        </p:txBody>
      </p:sp>
      <p:sp>
        <p:nvSpPr>
          <p:cNvPr id="4" name="Content Placeholder 3"/>
          <p:cNvSpPr>
            <a:spLocks noGrp="1"/>
          </p:cNvSpPr>
          <p:nvPr>
            <p:ph sz="half" idx="2"/>
          </p:nvPr>
        </p:nvSpPr>
        <p:spPr>
          <a:xfrm>
            <a:off x="4648200" y="1504950"/>
            <a:ext cx="3810000" cy="4114800"/>
          </a:xfrm>
        </p:spPr>
        <p:txBody>
          <a:bodyPr/>
          <a:lstStyle/>
          <a:p>
            <a:pPr marL="0" indent="0">
              <a:buFont typeface="Arial" pitchFamily="34" charset="0"/>
              <a:buNone/>
              <a:defRPr/>
            </a:pPr>
            <a:r>
              <a:rPr lang="en-US" b="1" dirty="0">
                <a:solidFill>
                  <a:srgbClr val="C00000"/>
                </a:solidFill>
                <a:ea typeface="ＭＳ Ｐゴシック" pitchFamily="-109" charset="-128"/>
              </a:rPr>
              <a:t>Perceptive</a:t>
            </a:r>
          </a:p>
          <a:p>
            <a:pPr>
              <a:defRPr/>
            </a:pPr>
            <a:r>
              <a:rPr lang="en-US" sz="2400" dirty="0">
                <a:ea typeface="ＭＳ Ｐゴシック" pitchFamily="-109" charset="-128"/>
              </a:rPr>
              <a:t>Pilots</a:t>
            </a:r>
          </a:p>
          <a:p>
            <a:pPr>
              <a:defRPr/>
            </a:pPr>
            <a:r>
              <a:rPr lang="en-US" sz="2400" dirty="0">
                <a:ea typeface="ＭＳ Ｐゴシック" pitchFamily="-109" charset="-128"/>
              </a:rPr>
              <a:t>Athletes</a:t>
            </a:r>
          </a:p>
          <a:p>
            <a:pPr>
              <a:defRPr/>
            </a:pPr>
            <a:r>
              <a:rPr lang="en-US" sz="2400" dirty="0">
                <a:ea typeface="ＭＳ Ｐゴシック" pitchFamily="-109" charset="-128"/>
              </a:rPr>
              <a:t>Paramedics</a:t>
            </a:r>
          </a:p>
          <a:p>
            <a:pPr>
              <a:defRPr/>
            </a:pPr>
            <a:r>
              <a:rPr lang="en-US" sz="2400" dirty="0">
                <a:ea typeface="ＭＳ Ｐゴシック" pitchFamily="-109" charset="-128"/>
              </a:rPr>
              <a:t>Police and detective work</a:t>
            </a:r>
          </a:p>
          <a:p>
            <a:pPr>
              <a:defRPr/>
            </a:pPr>
            <a:r>
              <a:rPr lang="en-US" sz="2400" dirty="0">
                <a:ea typeface="ＭＳ Ｐゴシック" pitchFamily="-109" charset="-128"/>
              </a:rPr>
              <a:t>Forensic pathologists</a:t>
            </a:r>
          </a:p>
          <a:p>
            <a:pPr>
              <a:defRPr/>
            </a:pPr>
            <a:r>
              <a:rPr lang="en-US" sz="2400" dirty="0">
                <a:ea typeface="ＭＳ Ｐゴシック" pitchFamily="-109" charset="-128"/>
              </a:rPr>
              <a:t>Engineers</a:t>
            </a:r>
          </a:p>
          <a:p>
            <a:pPr>
              <a:defRPr/>
            </a:pPr>
            <a:r>
              <a:rPr lang="en-US" sz="2400" dirty="0">
                <a:ea typeface="ＭＳ Ｐゴシック" pitchFamily="-109" charset="-128"/>
              </a:rPr>
              <a:t>Scientists</a:t>
            </a:r>
          </a:p>
          <a:p>
            <a:pPr>
              <a:defRPr/>
            </a:pPr>
            <a:r>
              <a:rPr lang="en-US" sz="2400" dirty="0">
                <a:ea typeface="ＭＳ Ｐゴシック" pitchFamily="-109" charset="-128"/>
              </a:rPr>
              <a:t>Carpenters</a:t>
            </a:r>
          </a:p>
          <a:p>
            <a:pPr>
              <a:defRPr/>
            </a:pPr>
            <a:r>
              <a:rPr lang="en-US" sz="2400" dirty="0">
                <a:ea typeface="ＭＳ Ｐゴシック" pitchFamily="-109" charset="-128"/>
              </a:rPr>
              <a:t>Artists and musicians</a:t>
            </a:r>
          </a:p>
          <a:p>
            <a:pPr marL="0" indent="0">
              <a:buFont typeface="Arial" pitchFamily="34" charset="0"/>
              <a:buNone/>
              <a:defRPr/>
            </a:pPr>
            <a:endParaRPr lang="en-US" dirty="0">
              <a:ea typeface="ＭＳ Ｐゴシック" pitchFamily="-109" charset="-128"/>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Title 1"/>
          <p:cNvSpPr>
            <a:spLocks noGrp="1"/>
          </p:cNvSpPr>
          <p:nvPr>
            <p:ph type="title"/>
          </p:nvPr>
        </p:nvSpPr>
        <p:spPr>
          <a:xfrm>
            <a:off x="304800" y="1371600"/>
            <a:ext cx="7416800" cy="508000"/>
          </a:xfrm>
        </p:spPr>
        <p:txBody>
          <a:bodyPr/>
          <a:lstStyle/>
          <a:p>
            <a:r>
              <a:rPr lang="en-US" altLang="en-US" dirty="0"/>
              <a:t>Group Activity: J and P Exercise:</a:t>
            </a:r>
          </a:p>
        </p:txBody>
      </p:sp>
      <p:sp>
        <p:nvSpPr>
          <p:cNvPr id="120835" name="Content Placeholder 2"/>
          <p:cNvSpPr>
            <a:spLocks noGrp="1"/>
          </p:cNvSpPr>
          <p:nvPr>
            <p:ph idx="1"/>
          </p:nvPr>
        </p:nvSpPr>
        <p:spPr>
          <a:xfrm>
            <a:off x="457200" y="2209800"/>
            <a:ext cx="7416800" cy="3962400"/>
          </a:xfrm>
        </p:spPr>
        <p:txBody>
          <a:bodyPr/>
          <a:lstStyle/>
          <a:p>
            <a:pPr marL="0" indent="0">
              <a:buNone/>
            </a:pPr>
            <a:r>
              <a:rPr lang="en-US" altLang="en-US" sz="3200" dirty="0"/>
              <a:t>Where do you stand?</a:t>
            </a:r>
          </a:p>
          <a:p>
            <a:pPr lvl="1"/>
            <a:r>
              <a:rPr lang="en-US" altLang="en-US" sz="3200" dirty="0"/>
              <a:t>I can play anytime</a:t>
            </a:r>
          </a:p>
          <a:p>
            <a:pPr lvl="1"/>
            <a:r>
              <a:rPr lang="en-US" altLang="en-US" sz="3200" dirty="0"/>
              <a:t>I have to finish my work before I play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457200" y="1143000"/>
            <a:ext cx="7416800" cy="508000"/>
          </a:xfrm>
        </p:spPr>
        <p:txBody>
          <a:bodyPr/>
          <a:lstStyle/>
          <a:p>
            <a:pPr algn="ctr"/>
            <a:r>
              <a:rPr lang="en-US" sz="4000" dirty="0">
                <a:latin typeface="Tahoma" charset="0"/>
              </a:rPr>
              <a:t>What is Personality Type? </a:t>
            </a:r>
            <a:endParaRPr lang="uk-UA" sz="4000" dirty="0">
              <a:latin typeface="Tahoma" charset="0"/>
            </a:endParaRPr>
          </a:p>
        </p:txBody>
      </p:sp>
      <p:pic>
        <p:nvPicPr>
          <p:cNvPr id="4" name="Picture 3"/>
          <p:cNvPicPr>
            <a:picLocks noChangeAspect="1"/>
          </p:cNvPicPr>
          <p:nvPr/>
        </p:nvPicPr>
        <p:blipFill>
          <a:blip r:embed="rId2"/>
          <a:stretch>
            <a:fillRect/>
          </a:stretch>
        </p:blipFill>
        <p:spPr>
          <a:xfrm>
            <a:off x="2057400" y="2590800"/>
            <a:ext cx="5168248" cy="3214650"/>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066800"/>
            <a:ext cx="6408737" cy="508000"/>
          </a:xfrm>
        </p:spPr>
        <p:txBody>
          <a:bodyPr/>
          <a:lstStyle/>
          <a:p>
            <a:r>
              <a:rPr lang="en-US" b="1" dirty="0"/>
              <a:t>Personality Type</a:t>
            </a:r>
          </a:p>
        </p:txBody>
      </p:sp>
      <p:sp>
        <p:nvSpPr>
          <p:cNvPr id="3" name="Content Placeholder 2"/>
          <p:cNvSpPr>
            <a:spLocks noGrp="1"/>
          </p:cNvSpPr>
          <p:nvPr>
            <p:ph idx="1"/>
          </p:nvPr>
        </p:nvSpPr>
        <p:spPr>
          <a:xfrm>
            <a:off x="1524000" y="1981200"/>
            <a:ext cx="6481763" cy="4752975"/>
          </a:xfrm>
        </p:spPr>
        <p:txBody>
          <a:bodyPr/>
          <a:lstStyle/>
          <a:p>
            <a:pPr marL="0" indent="0">
              <a:buNone/>
            </a:pPr>
            <a:r>
              <a:rPr lang="en-US" dirty="0"/>
              <a:t>Personality type affects:</a:t>
            </a:r>
          </a:p>
          <a:p>
            <a:r>
              <a:rPr lang="en-US" dirty="0"/>
              <a:t>Decision Making</a:t>
            </a:r>
          </a:p>
          <a:p>
            <a:r>
              <a:rPr lang="en-US" dirty="0"/>
              <a:t>Time Management</a:t>
            </a:r>
          </a:p>
          <a:p>
            <a:r>
              <a:rPr lang="en-US" dirty="0"/>
              <a:t>Money Management</a:t>
            </a:r>
          </a:p>
          <a:p>
            <a:endParaRPr lang="en-US" dirty="0"/>
          </a:p>
        </p:txBody>
      </p:sp>
    </p:spTree>
    <p:extLst>
      <p:ext uri="{BB962C8B-B14F-4D97-AF65-F5344CB8AC3E}">
        <p14:creationId xmlns:p14="http://schemas.microsoft.com/office/powerpoint/2010/main" val="7051735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04800" y="1981200"/>
            <a:ext cx="4040188" cy="639762"/>
          </a:xfrm>
        </p:spPr>
        <p:txBody>
          <a:bodyPr/>
          <a:lstStyle/>
          <a:p>
            <a:r>
              <a:rPr lang="en-US" dirty="0">
                <a:solidFill>
                  <a:srgbClr val="C00000"/>
                </a:solidFill>
              </a:rPr>
              <a:t>Introvert</a:t>
            </a:r>
          </a:p>
        </p:txBody>
      </p:sp>
      <p:sp>
        <p:nvSpPr>
          <p:cNvPr id="4" name="Content Placeholder 3"/>
          <p:cNvSpPr>
            <a:spLocks noGrp="1"/>
          </p:cNvSpPr>
          <p:nvPr>
            <p:ph sz="half" idx="2"/>
          </p:nvPr>
        </p:nvSpPr>
        <p:spPr>
          <a:xfrm>
            <a:off x="76200" y="2570319"/>
            <a:ext cx="4040188" cy="2397550"/>
          </a:xfrm>
        </p:spPr>
        <p:txBody>
          <a:bodyPr/>
          <a:lstStyle/>
          <a:p>
            <a:r>
              <a:rPr lang="en-US" dirty="0"/>
              <a:t>Thinks before acting</a:t>
            </a:r>
          </a:p>
          <a:p>
            <a:endParaRPr lang="en-US" dirty="0"/>
          </a:p>
        </p:txBody>
      </p:sp>
      <p:sp>
        <p:nvSpPr>
          <p:cNvPr id="5" name="Text Placeholder 4"/>
          <p:cNvSpPr>
            <a:spLocks noGrp="1"/>
          </p:cNvSpPr>
          <p:nvPr>
            <p:ph type="body" sz="quarter" idx="3"/>
          </p:nvPr>
        </p:nvSpPr>
        <p:spPr>
          <a:xfrm>
            <a:off x="5102225" y="1981200"/>
            <a:ext cx="4041775" cy="639762"/>
          </a:xfrm>
        </p:spPr>
        <p:txBody>
          <a:bodyPr/>
          <a:lstStyle/>
          <a:p>
            <a:r>
              <a:rPr lang="en-US" dirty="0">
                <a:solidFill>
                  <a:srgbClr val="C00000"/>
                </a:solidFill>
              </a:rPr>
              <a:t>Extravert</a:t>
            </a:r>
          </a:p>
        </p:txBody>
      </p:sp>
      <p:sp>
        <p:nvSpPr>
          <p:cNvPr id="6" name="Content Placeholder 5"/>
          <p:cNvSpPr>
            <a:spLocks noGrp="1"/>
          </p:cNvSpPr>
          <p:nvPr>
            <p:ph sz="quarter" idx="4"/>
          </p:nvPr>
        </p:nvSpPr>
        <p:spPr>
          <a:xfrm>
            <a:off x="4876800" y="2590800"/>
            <a:ext cx="4041775" cy="1321225"/>
          </a:xfrm>
        </p:spPr>
        <p:txBody>
          <a:bodyPr/>
          <a:lstStyle/>
          <a:p>
            <a:r>
              <a:rPr lang="en-US" dirty="0"/>
              <a:t>Sometimes acts before thinking</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23156" y="3581400"/>
            <a:ext cx="2212936" cy="3076575"/>
          </a:xfrm>
          <a:prstGeom prst="rect">
            <a:avLst/>
          </a:prstGeom>
        </p:spPr>
      </p:pic>
    </p:spTree>
    <p:extLst>
      <p:ext uri="{BB962C8B-B14F-4D97-AF65-F5344CB8AC3E}">
        <p14:creationId xmlns:p14="http://schemas.microsoft.com/office/powerpoint/2010/main" val="30305279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1143000"/>
          </a:xfrm>
        </p:spPr>
        <p:txBody>
          <a:bodyPr/>
          <a:lstStyle/>
          <a:p>
            <a:r>
              <a:rPr lang="en-US" b="1" dirty="0"/>
              <a:t>Personality and Decision Making</a:t>
            </a:r>
          </a:p>
        </p:txBody>
      </p:sp>
      <p:sp>
        <p:nvSpPr>
          <p:cNvPr id="3" name="Text Placeholder 2"/>
          <p:cNvSpPr>
            <a:spLocks noGrp="1"/>
          </p:cNvSpPr>
          <p:nvPr>
            <p:ph type="body" idx="1"/>
          </p:nvPr>
        </p:nvSpPr>
        <p:spPr>
          <a:xfrm>
            <a:off x="381000" y="1905000"/>
            <a:ext cx="4040188" cy="639762"/>
          </a:xfrm>
        </p:spPr>
        <p:txBody>
          <a:bodyPr/>
          <a:lstStyle/>
          <a:p>
            <a:r>
              <a:rPr lang="en-US" dirty="0">
                <a:solidFill>
                  <a:srgbClr val="C00000"/>
                </a:solidFill>
              </a:rPr>
              <a:t>Intuitive</a:t>
            </a:r>
          </a:p>
        </p:txBody>
      </p:sp>
      <p:sp>
        <p:nvSpPr>
          <p:cNvPr id="4" name="Content Placeholder 3"/>
          <p:cNvSpPr>
            <a:spLocks noGrp="1"/>
          </p:cNvSpPr>
          <p:nvPr>
            <p:ph sz="half" idx="2"/>
          </p:nvPr>
        </p:nvSpPr>
        <p:spPr>
          <a:xfrm>
            <a:off x="685800" y="2514600"/>
            <a:ext cx="4040188" cy="3951288"/>
          </a:xfrm>
        </p:spPr>
        <p:txBody>
          <a:bodyPr/>
          <a:lstStyle/>
          <a:p>
            <a:r>
              <a:rPr lang="en-US" dirty="0"/>
              <a:t>Develops theories and uses intuition to come up with ingenious solutions</a:t>
            </a:r>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C00000"/>
                </a:solidFill>
              </a:rPr>
              <a:t>Sensing</a:t>
            </a:r>
          </a:p>
        </p:txBody>
      </p:sp>
      <p:sp>
        <p:nvSpPr>
          <p:cNvPr id="6" name="Content Placeholder 5"/>
          <p:cNvSpPr>
            <a:spLocks noGrp="1"/>
          </p:cNvSpPr>
          <p:nvPr>
            <p:ph sz="quarter" idx="4"/>
          </p:nvPr>
        </p:nvSpPr>
        <p:spPr>
          <a:xfrm>
            <a:off x="4648200" y="2514600"/>
            <a:ext cx="4041775" cy="3951288"/>
          </a:xfrm>
        </p:spPr>
        <p:txBody>
          <a:bodyPr/>
          <a:lstStyle/>
          <a:p>
            <a:r>
              <a:rPr lang="en-US" dirty="0"/>
              <a:t>Applies personal experience and comes up with practical and realistic solutions</a:t>
            </a:r>
          </a:p>
        </p:txBody>
      </p:sp>
    </p:spTree>
    <p:extLst>
      <p:ext uri="{BB962C8B-B14F-4D97-AF65-F5344CB8AC3E}">
        <p14:creationId xmlns:p14="http://schemas.microsoft.com/office/powerpoint/2010/main" val="50997798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6858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a:xfrm>
            <a:off x="533400" y="1828800"/>
            <a:ext cx="4040188" cy="639762"/>
          </a:xfrm>
        </p:spPr>
        <p:txBody>
          <a:bodyPr/>
          <a:lstStyle/>
          <a:p>
            <a:r>
              <a:rPr lang="en-US" dirty="0">
                <a:solidFill>
                  <a:srgbClr val="C00000"/>
                </a:solidFill>
              </a:rPr>
              <a:t>Thinking</a:t>
            </a:r>
          </a:p>
        </p:txBody>
      </p:sp>
      <p:sp>
        <p:nvSpPr>
          <p:cNvPr id="4" name="Content Placeholder 3"/>
          <p:cNvSpPr>
            <a:spLocks noGrp="1"/>
          </p:cNvSpPr>
          <p:nvPr>
            <p:ph sz="half" idx="2"/>
          </p:nvPr>
        </p:nvSpPr>
        <p:spPr>
          <a:xfrm>
            <a:off x="457200" y="2514600"/>
            <a:ext cx="4040188" cy="3951288"/>
          </a:xfrm>
        </p:spPr>
        <p:txBody>
          <a:bodyPr/>
          <a:lstStyle/>
          <a:p>
            <a:r>
              <a:rPr lang="en-US" dirty="0"/>
              <a:t>Solve problems with logic</a:t>
            </a:r>
          </a:p>
          <a:p>
            <a:r>
              <a:rPr lang="en-US" dirty="0"/>
              <a:t>Use impersonal and objective criteria</a:t>
            </a:r>
          </a:p>
          <a:p>
            <a:r>
              <a:rPr lang="en-US" dirty="0"/>
              <a:t>Make firm decisions since they are based on logic</a:t>
            </a:r>
          </a:p>
        </p:txBody>
      </p:sp>
      <p:sp>
        <p:nvSpPr>
          <p:cNvPr id="5" name="Text Placeholder 4"/>
          <p:cNvSpPr>
            <a:spLocks noGrp="1"/>
          </p:cNvSpPr>
          <p:nvPr>
            <p:ph type="body" sz="quarter" idx="3"/>
          </p:nvPr>
        </p:nvSpPr>
        <p:spPr>
          <a:xfrm>
            <a:off x="4648200" y="1752600"/>
            <a:ext cx="4041775" cy="639762"/>
          </a:xfrm>
        </p:spPr>
        <p:txBody>
          <a:bodyPr/>
          <a:lstStyle/>
          <a:p>
            <a:r>
              <a:rPr lang="en-US" dirty="0">
                <a:solidFill>
                  <a:srgbClr val="C00000"/>
                </a:solidFill>
              </a:rPr>
              <a:t>Feeling</a:t>
            </a:r>
          </a:p>
        </p:txBody>
      </p:sp>
      <p:sp>
        <p:nvSpPr>
          <p:cNvPr id="6" name="Content Placeholder 5"/>
          <p:cNvSpPr>
            <a:spLocks noGrp="1"/>
          </p:cNvSpPr>
          <p:nvPr>
            <p:ph sz="quarter" idx="4"/>
          </p:nvPr>
        </p:nvSpPr>
        <p:spPr>
          <a:xfrm>
            <a:off x="4648200" y="2438400"/>
            <a:ext cx="4041775" cy="3951288"/>
          </a:xfrm>
        </p:spPr>
        <p:txBody>
          <a:bodyPr/>
          <a:lstStyle/>
          <a:p>
            <a:r>
              <a:rPr lang="en-US" dirty="0"/>
              <a:t>Consider human values and motives in making a decision</a:t>
            </a:r>
          </a:p>
          <a:p>
            <a:r>
              <a:rPr lang="en-US" dirty="0"/>
              <a:t>Consider carefully how decisions will affect other people</a:t>
            </a:r>
          </a:p>
          <a:p>
            <a:r>
              <a:rPr lang="en-US" dirty="0"/>
              <a:t>Want to make an agreeable decision</a:t>
            </a:r>
          </a:p>
        </p:txBody>
      </p:sp>
    </p:spTree>
    <p:extLst>
      <p:ext uri="{BB962C8B-B14F-4D97-AF65-F5344CB8AC3E}">
        <p14:creationId xmlns:p14="http://schemas.microsoft.com/office/powerpoint/2010/main" val="19566566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143000"/>
          </a:xfrm>
        </p:spPr>
        <p:txBody>
          <a:bodyPr/>
          <a:lstStyle/>
          <a:p>
            <a:pPr algn="ctr"/>
            <a:r>
              <a:rPr lang="en-US" b="1" dirty="0"/>
              <a:t>Personality and Decision Making</a:t>
            </a:r>
          </a:p>
        </p:txBody>
      </p:sp>
      <p:sp>
        <p:nvSpPr>
          <p:cNvPr id="3" name="Text Placeholder 2"/>
          <p:cNvSpPr>
            <a:spLocks noGrp="1"/>
          </p:cNvSpPr>
          <p:nvPr>
            <p:ph type="body" idx="1"/>
          </p:nvPr>
        </p:nvSpPr>
        <p:spPr/>
        <p:txBody>
          <a:bodyPr/>
          <a:lstStyle/>
          <a:p>
            <a:r>
              <a:rPr lang="en-US" dirty="0">
                <a:solidFill>
                  <a:srgbClr val="C00000"/>
                </a:solidFill>
              </a:rPr>
              <a:t>Judging</a:t>
            </a:r>
          </a:p>
        </p:txBody>
      </p:sp>
      <p:sp>
        <p:nvSpPr>
          <p:cNvPr id="4" name="Content Placeholder 3"/>
          <p:cNvSpPr>
            <a:spLocks noGrp="1"/>
          </p:cNvSpPr>
          <p:nvPr>
            <p:ph sz="half" idx="2"/>
          </p:nvPr>
        </p:nvSpPr>
        <p:spPr/>
        <p:txBody>
          <a:bodyPr/>
          <a:lstStyle/>
          <a:p>
            <a:r>
              <a:rPr lang="en-US" dirty="0"/>
              <a:t>Is very methodical and cautious in making decisions</a:t>
            </a:r>
          </a:p>
          <a:p>
            <a:r>
              <a:rPr lang="en-US" dirty="0"/>
              <a:t>Once they have gone through the steps, they make the decision quickly to get things finished.</a:t>
            </a:r>
          </a:p>
        </p:txBody>
      </p:sp>
      <p:sp>
        <p:nvSpPr>
          <p:cNvPr id="5" name="Text Placeholder 4"/>
          <p:cNvSpPr>
            <a:spLocks noGrp="1"/>
          </p:cNvSpPr>
          <p:nvPr>
            <p:ph type="body" sz="quarter" idx="3"/>
          </p:nvPr>
        </p:nvSpPr>
        <p:spPr/>
        <p:txBody>
          <a:bodyPr/>
          <a:lstStyle/>
          <a:p>
            <a:r>
              <a:rPr lang="en-US" dirty="0">
                <a:solidFill>
                  <a:srgbClr val="C00000"/>
                </a:solidFill>
              </a:rPr>
              <a:t>Perceptive</a:t>
            </a:r>
          </a:p>
        </p:txBody>
      </p:sp>
      <p:sp>
        <p:nvSpPr>
          <p:cNvPr id="6" name="Content Placeholder 5"/>
          <p:cNvSpPr>
            <a:spLocks noGrp="1"/>
          </p:cNvSpPr>
          <p:nvPr>
            <p:ph sz="quarter" idx="4"/>
          </p:nvPr>
        </p:nvSpPr>
        <p:spPr/>
        <p:txBody>
          <a:bodyPr/>
          <a:lstStyle/>
          <a:p>
            <a:r>
              <a:rPr lang="en-US" dirty="0"/>
              <a:t>Wants to look at all the possibilities before making a decision</a:t>
            </a:r>
          </a:p>
          <a:p>
            <a:r>
              <a:rPr lang="en-US" dirty="0"/>
              <a:t>Wait to make the decision until they have considered all possible options</a:t>
            </a:r>
          </a:p>
        </p:txBody>
      </p:sp>
    </p:spTree>
    <p:extLst>
      <p:ext uri="{BB962C8B-B14F-4D97-AF65-F5344CB8AC3E}">
        <p14:creationId xmlns:p14="http://schemas.microsoft.com/office/powerpoint/2010/main" val="1118419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752600"/>
            <a:ext cx="8001000" cy="508000"/>
          </a:xfrm>
        </p:spPr>
        <p:txBody>
          <a:bodyPr/>
          <a:lstStyle/>
          <a:p>
            <a:pPr algn="ctr"/>
            <a:r>
              <a:rPr lang="en-US" dirty="0"/>
              <a:t>Personality</a:t>
            </a:r>
            <a:br>
              <a:rPr lang="en-US" dirty="0"/>
            </a:br>
            <a:r>
              <a:rPr lang="en-US" dirty="0"/>
              <a:t>Managing Time and Money</a:t>
            </a: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9800" y="2895600"/>
            <a:ext cx="4314825" cy="2876550"/>
          </a:xfrm>
          <a:prstGeom prst="rect">
            <a:avLst/>
          </a:prstGeom>
        </p:spPr>
      </p:pic>
    </p:spTree>
    <p:extLst>
      <p:ext uri="{BB962C8B-B14F-4D97-AF65-F5344CB8AC3E}">
        <p14:creationId xmlns:p14="http://schemas.microsoft.com/office/powerpoint/2010/main" val="152498967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990600"/>
            <a:ext cx="8229600" cy="1143000"/>
          </a:xfrm>
        </p:spPr>
        <p:txBody>
          <a:bodyPr/>
          <a:lstStyle/>
          <a:p>
            <a:pPr algn="ctr"/>
            <a:r>
              <a:rPr lang="en-US" b="1" dirty="0"/>
              <a:t>Personality and Time Management</a:t>
            </a:r>
          </a:p>
        </p:txBody>
      </p:sp>
      <p:sp>
        <p:nvSpPr>
          <p:cNvPr id="3" name="Text Placeholder 2"/>
          <p:cNvSpPr>
            <a:spLocks noGrp="1"/>
          </p:cNvSpPr>
          <p:nvPr>
            <p:ph type="body" idx="1"/>
          </p:nvPr>
        </p:nvSpPr>
        <p:spPr>
          <a:xfrm>
            <a:off x="533400" y="1905000"/>
            <a:ext cx="4040188" cy="639762"/>
          </a:xfrm>
        </p:spPr>
        <p:txBody>
          <a:bodyPr/>
          <a:lstStyle/>
          <a:p>
            <a:r>
              <a:rPr lang="en-US" dirty="0">
                <a:solidFill>
                  <a:srgbClr val="C00000"/>
                </a:solidFill>
              </a:rPr>
              <a:t>Judging</a:t>
            </a:r>
          </a:p>
        </p:txBody>
      </p:sp>
      <p:sp>
        <p:nvSpPr>
          <p:cNvPr id="4" name="Content Placeholder 3"/>
          <p:cNvSpPr>
            <a:spLocks noGrp="1"/>
          </p:cNvSpPr>
          <p:nvPr>
            <p:ph sz="half" idx="2"/>
          </p:nvPr>
        </p:nvSpPr>
        <p:spPr>
          <a:xfrm>
            <a:off x="533400" y="2590800"/>
            <a:ext cx="4040188" cy="3951288"/>
          </a:xfrm>
        </p:spPr>
        <p:txBody>
          <a:bodyPr/>
          <a:lstStyle/>
          <a:p>
            <a:r>
              <a:rPr lang="en-US" dirty="0"/>
              <a:t>Good at time management</a:t>
            </a:r>
          </a:p>
          <a:p>
            <a:r>
              <a:rPr lang="en-US" dirty="0"/>
              <a:t>Use schedules and plan their time</a:t>
            </a:r>
          </a:p>
          <a:p>
            <a:r>
              <a:rPr lang="en-US" dirty="0"/>
              <a:t>Relax after the project is completed</a:t>
            </a:r>
          </a:p>
          <a:p>
            <a:endParaRPr lang="en-US" dirty="0"/>
          </a:p>
        </p:txBody>
      </p:sp>
      <p:sp>
        <p:nvSpPr>
          <p:cNvPr id="5" name="Text Placeholder 4"/>
          <p:cNvSpPr>
            <a:spLocks noGrp="1"/>
          </p:cNvSpPr>
          <p:nvPr>
            <p:ph type="body" sz="quarter" idx="3"/>
          </p:nvPr>
        </p:nvSpPr>
        <p:spPr>
          <a:xfrm>
            <a:off x="4572000" y="1905000"/>
            <a:ext cx="4041775" cy="639762"/>
          </a:xfrm>
        </p:spPr>
        <p:txBody>
          <a:bodyPr/>
          <a:lstStyle/>
          <a:p>
            <a:r>
              <a:rPr lang="en-US" dirty="0">
                <a:solidFill>
                  <a:srgbClr val="C00000"/>
                </a:solidFill>
              </a:rPr>
              <a:t>Perceptive</a:t>
            </a:r>
          </a:p>
        </p:txBody>
      </p:sp>
      <p:sp>
        <p:nvSpPr>
          <p:cNvPr id="6" name="Content Placeholder 5"/>
          <p:cNvSpPr>
            <a:spLocks noGrp="1"/>
          </p:cNvSpPr>
          <p:nvPr>
            <p:ph sz="quarter" idx="4"/>
          </p:nvPr>
        </p:nvSpPr>
        <p:spPr>
          <a:xfrm>
            <a:off x="4572000" y="2590800"/>
            <a:ext cx="4041775" cy="3951288"/>
          </a:xfrm>
        </p:spPr>
        <p:txBody>
          <a:bodyPr/>
          <a:lstStyle/>
          <a:p>
            <a:r>
              <a:rPr lang="en-US" dirty="0"/>
              <a:t>Need to learn time management skills</a:t>
            </a:r>
          </a:p>
          <a:p>
            <a:r>
              <a:rPr lang="en-US" dirty="0"/>
              <a:t>Don’t finish projects because they are interested in looking at all the possibilities</a:t>
            </a:r>
          </a:p>
          <a:p>
            <a:r>
              <a:rPr lang="en-US" dirty="0"/>
              <a:t>Procrastinate</a:t>
            </a:r>
          </a:p>
          <a:p>
            <a:r>
              <a:rPr lang="en-US" dirty="0"/>
              <a:t>Get distracted</a:t>
            </a:r>
          </a:p>
          <a:p>
            <a:endParaRPr lang="en-US" dirty="0"/>
          </a:p>
        </p:txBody>
      </p:sp>
    </p:spTree>
    <p:extLst>
      <p:ext uri="{BB962C8B-B14F-4D97-AF65-F5344CB8AC3E}">
        <p14:creationId xmlns:p14="http://schemas.microsoft.com/office/powerpoint/2010/main" val="18085319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7416800" cy="508000"/>
          </a:xfrm>
        </p:spPr>
        <p:txBody>
          <a:bodyPr/>
          <a:lstStyle/>
          <a:p>
            <a:pPr algn="ctr"/>
            <a:r>
              <a:rPr lang="en-US" b="1" dirty="0"/>
              <a:t>Personality and Money</a:t>
            </a:r>
          </a:p>
        </p:txBody>
      </p:sp>
      <p:sp>
        <p:nvSpPr>
          <p:cNvPr id="7" name="Content Placeholder 6"/>
          <p:cNvSpPr>
            <a:spLocks noGrp="1"/>
          </p:cNvSpPr>
          <p:nvPr>
            <p:ph idx="1"/>
          </p:nvPr>
        </p:nvSpPr>
        <p:spPr>
          <a:xfrm>
            <a:off x="609600" y="2209800"/>
            <a:ext cx="7416800" cy="3697287"/>
          </a:xfrm>
        </p:spPr>
        <p:txBody>
          <a:bodyPr/>
          <a:lstStyle/>
          <a:p>
            <a:r>
              <a:rPr lang="en-US" dirty="0">
                <a:solidFill>
                  <a:srgbClr val="C00000"/>
                </a:solidFill>
              </a:rPr>
              <a:t>Judging types </a:t>
            </a:r>
            <a:r>
              <a:rPr lang="en-US" dirty="0"/>
              <a:t>excel at financial planning.  They are often business majors.</a:t>
            </a:r>
          </a:p>
          <a:p>
            <a:r>
              <a:rPr lang="en-US" dirty="0">
                <a:solidFill>
                  <a:srgbClr val="C00000"/>
                </a:solidFill>
              </a:rPr>
              <a:t>Feeling types </a:t>
            </a:r>
            <a:r>
              <a:rPr lang="en-US" dirty="0"/>
              <a:t>are not very money conscious.  They often are attracted to lower paying jobs that serve others.</a:t>
            </a:r>
          </a:p>
        </p:txBody>
      </p:sp>
    </p:spTree>
    <p:extLst>
      <p:ext uri="{BB962C8B-B14F-4D97-AF65-F5344CB8AC3E}">
        <p14:creationId xmlns:p14="http://schemas.microsoft.com/office/powerpoint/2010/main" val="3393279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371600"/>
            <a:ext cx="7251604" cy="508000"/>
          </a:xfrm>
        </p:spPr>
        <p:txBody>
          <a:bodyPr>
            <a:noAutofit/>
          </a:bodyPr>
          <a:lstStyle/>
          <a:p>
            <a:r>
              <a:rPr lang="en-US" altLang="en-US" sz="3600" dirty="0">
                <a:latin typeface="Arial Rounded MT Bold" panose="020F0704030504030204" pitchFamily="34" charset="0"/>
              </a:rPr>
              <a:t>Your Personality and Learning Strategies</a:t>
            </a:r>
          </a:p>
        </p:txBody>
      </p:sp>
      <p:pic>
        <p:nvPicPr>
          <p:cNvPr id="4" name="Picture 3"/>
          <p:cNvPicPr>
            <a:picLocks noChangeAspect="1"/>
          </p:cNvPicPr>
          <p:nvPr/>
        </p:nvPicPr>
        <p:blipFill>
          <a:blip r:embed="rId2"/>
          <a:stretch>
            <a:fillRect/>
          </a:stretch>
        </p:blipFill>
        <p:spPr>
          <a:xfrm>
            <a:off x="1905000" y="2514600"/>
            <a:ext cx="5244448" cy="3262046"/>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971600" y="1628800"/>
            <a:ext cx="6408737" cy="508000"/>
          </a:xfrm>
        </p:spPr>
        <p:txBody>
          <a:bodyPr/>
          <a:lstStyle/>
          <a:p>
            <a:pPr>
              <a:defRPr/>
            </a:pPr>
            <a:r>
              <a:rPr lang="en-US" dirty="0"/>
              <a:t>Extraverts</a:t>
            </a:r>
          </a:p>
        </p:txBody>
      </p:sp>
      <p:sp>
        <p:nvSpPr>
          <p:cNvPr id="15363" name="Rectangle 3"/>
          <p:cNvSpPr>
            <a:spLocks noGrp="1" noChangeArrowheads="1"/>
          </p:cNvSpPr>
          <p:nvPr>
            <p:ph type="body" idx="1"/>
          </p:nvPr>
        </p:nvSpPr>
        <p:spPr>
          <a:xfrm>
            <a:off x="611560" y="2492896"/>
            <a:ext cx="7772400" cy="4114800"/>
          </a:xfrm>
        </p:spPr>
        <p:txBody>
          <a:bodyPr/>
          <a:lstStyle/>
          <a:p>
            <a:pPr>
              <a:defRPr/>
            </a:pPr>
            <a:r>
              <a:rPr lang="en-US" dirty="0"/>
              <a:t>Learn best when in action</a:t>
            </a:r>
          </a:p>
          <a:p>
            <a:pPr>
              <a:defRPr/>
            </a:pPr>
            <a:r>
              <a:rPr lang="en-US" dirty="0"/>
              <a:t>Value physical activity</a:t>
            </a:r>
          </a:p>
          <a:p>
            <a:pPr>
              <a:defRPr/>
            </a:pPr>
            <a:r>
              <a:rPr lang="en-US" dirty="0"/>
              <a:t>Like to study with others</a:t>
            </a:r>
          </a:p>
          <a:p>
            <a:pPr marL="0" indent="0">
              <a:buFont typeface="Monotype Sorts" pitchFamily="2" charset="2"/>
              <a:buNone/>
              <a:defRPr/>
            </a:pPr>
            <a:endParaRPr lang="en-US" dirty="0">
              <a:solidFill>
                <a:srgbClr val="F8F8F8"/>
              </a:solidFill>
            </a:endParaRPr>
          </a:p>
        </p:txBody>
      </p:sp>
      <p:graphicFrame>
        <p:nvGraphicFramePr>
          <p:cNvPr id="32772" name="Object 4"/>
          <p:cNvGraphicFramePr>
            <a:graphicFrameLocks noChangeAspect="1"/>
          </p:cNvGraphicFramePr>
          <p:nvPr>
            <p:extLst>
              <p:ext uri="{D42A27DB-BD31-4B8C-83A1-F6EECF244321}">
                <p14:modId xmlns:p14="http://schemas.microsoft.com/office/powerpoint/2010/main" val="3493508304"/>
              </p:ext>
            </p:extLst>
          </p:nvPr>
        </p:nvGraphicFramePr>
        <p:xfrm>
          <a:off x="5868144" y="4221088"/>
          <a:ext cx="2795588" cy="2314575"/>
        </p:xfrm>
        <a:graphic>
          <a:graphicData uri="http://schemas.openxmlformats.org/presentationml/2006/ole">
            <mc:AlternateContent xmlns:mc="http://schemas.openxmlformats.org/markup-compatibility/2006">
              <mc:Choice xmlns:v="urn:schemas-microsoft-com:vml" Requires="v">
                <p:oleObj spid="_x0000_s1026" name="Clip" r:id="rId3" imgW="1884363" imgH="1851025" progId="MS_ClipArt_Gallery.2">
                  <p:embed/>
                </p:oleObj>
              </mc:Choice>
              <mc:Fallback>
                <p:oleObj name="Clip" r:id="rId3" imgW="1884363" imgH="1851025" progId="MS_ClipArt_Gallery.2">
                  <p:embed/>
                  <p:pic>
                    <p:nvPicPr>
                      <p:cNvPr id="3277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68144" y="4221088"/>
                        <a:ext cx="2795588" cy="2314575"/>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b="1" dirty="0"/>
              <a:t>Personality Type </a:t>
            </a:r>
            <a:endParaRPr lang="en-US" altLang="en-US" dirty="0"/>
          </a:p>
        </p:txBody>
      </p:sp>
      <p:sp>
        <p:nvSpPr>
          <p:cNvPr id="114691" name="Rectangle 3"/>
          <p:cNvSpPr>
            <a:spLocks noGrp="1" noChangeArrowheads="1"/>
          </p:cNvSpPr>
          <p:nvPr>
            <p:ph type="body" idx="1"/>
          </p:nvPr>
        </p:nvSpPr>
        <p:spPr>
          <a:xfrm>
            <a:off x="1905000" y="11430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dirty="0"/>
              <a:t>We are born with certain preferences that we develop over a lifetime.</a:t>
            </a:r>
          </a:p>
          <a:p>
            <a:r>
              <a:rPr lang="en-US" dirty="0"/>
              <a:t>Each person is different and unique just like fingerprints or snow flakes.</a:t>
            </a:r>
          </a:p>
          <a:p>
            <a:r>
              <a:rPr lang="en-US" dirty="0"/>
              <a:t>Knowing your personal strengths will increase self-understanding and help you make a good choice of a major.  </a:t>
            </a:r>
          </a:p>
          <a:p>
            <a:endParaRPr lang="en-US" alt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43600" y="4724400"/>
            <a:ext cx="3200400" cy="2133600"/>
          </a:xfrm>
          <a:prstGeom prst="rect">
            <a:avLst/>
          </a:prstGeom>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755576" y="1412776"/>
            <a:ext cx="6408737" cy="508000"/>
          </a:xfrm>
        </p:spPr>
        <p:txBody>
          <a:bodyPr/>
          <a:lstStyle/>
          <a:p>
            <a:pPr>
              <a:defRPr/>
            </a:pPr>
            <a:r>
              <a:rPr lang="en-US" dirty="0"/>
              <a:t>Extravert</a:t>
            </a:r>
          </a:p>
        </p:txBody>
      </p:sp>
      <p:sp>
        <p:nvSpPr>
          <p:cNvPr id="37891" name="Rectangle 3"/>
          <p:cNvSpPr>
            <a:spLocks noGrp="1" noChangeArrowheads="1"/>
          </p:cNvSpPr>
          <p:nvPr>
            <p:ph type="body" idx="1"/>
          </p:nvPr>
        </p:nvSpPr>
        <p:spPr>
          <a:xfrm>
            <a:off x="611560" y="1988840"/>
            <a:ext cx="7772400" cy="4114800"/>
          </a:xfrm>
        </p:spPr>
        <p:txBody>
          <a:bodyPr/>
          <a:lstStyle/>
          <a:p>
            <a:pPr>
              <a:defRPr/>
            </a:pPr>
            <a:r>
              <a:rPr lang="en-US" dirty="0"/>
              <a:t>Learn by talking.                 </a:t>
            </a:r>
          </a:p>
          <a:p>
            <a:pPr>
              <a:defRPr/>
            </a:pPr>
            <a:r>
              <a:rPr lang="en-US" dirty="0"/>
              <a:t>Discuss what you have learned with others.</a:t>
            </a:r>
          </a:p>
          <a:p>
            <a:pPr>
              <a:defRPr/>
            </a:pPr>
            <a:r>
              <a:rPr lang="en-US" dirty="0"/>
              <a:t>Like variety and action.  Take frequent breaks and do something active.</a:t>
            </a:r>
          </a:p>
          <a:p>
            <a:pPr>
              <a:defRPr/>
            </a:pPr>
            <a:endParaRPr lang="en-US" dirty="0">
              <a:solidFill>
                <a:srgbClr val="F8F8F8"/>
              </a:solidFill>
            </a:endParaRPr>
          </a:p>
          <a:p>
            <a:pPr>
              <a:defRPr/>
            </a:pPr>
            <a:endParaRPr lang="en-US" dirty="0"/>
          </a:p>
        </p:txBody>
      </p:sp>
      <p:graphicFrame>
        <p:nvGraphicFramePr>
          <p:cNvPr id="33796" name="Object 0"/>
          <p:cNvGraphicFramePr>
            <a:graphicFrameLocks noChangeAspect="1"/>
          </p:cNvGraphicFramePr>
          <p:nvPr>
            <p:extLst>
              <p:ext uri="{D42A27DB-BD31-4B8C-83A1-F6EECF244321}">
                <p14:modId xmlns:p14="http://schemas.microsoft.com/office/powerpoint/2010/main" val="826172948"/>
              </p:ext>
            </p:extLst>
          </p:nvPr>
        </p:nvGraphicFramePr>
        <p:xfrm>
          <a:off x="5940152" y="4005064"/>
          <a:ext cx="2628900" cy="2506663"/>
        </p:xfrm>
        <a:graphic>
          <a:graphicData uri="http://schemas.openxmlformats.org/presentationml/2006/ole">
            <mc:AlternateContent xmlns:mc="http://schemas.openxmlformats.org/markup-compatibility/2006">
              <mc:Choice xmlns:v="urn:schemas-microsoft-com:vml" Requires="v">
                <p:oleObj spid="_x0000_s2050" name="Clip" r:id="rId3" imgW="1444028" imgH="1376127" progId="MS_ClipArt_Gallery.2">
                  <p:embed/>
                </p:oleObj>
              </mc:Choice>
              <mc:Fallback>
                <p:oleObj name="Clip" r:id="rId3" imgW="1444028" imgH="1376127" progId="MS_ClipArt_Gallery.2">
                  <p:embed/>
                  <p:pic>
                    <p:nvPicPr>
                      <p:cNvPr id="3379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0152" y="4005064"/>
                        <a:ext cx="2628900" cy="2506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38915" name="Rectangle 3"/>
          <p:cNvSpPr>
            <a:spLocks noGrp="1" noChangeArrowheads="1"/>
          </p:cNvSpPr>
          <p:nvPr>
            <p:ph type="body" idx="1"/>
          </p:nvPr>
        </p:nvSpPr>
        <p:spPr>
          <a:xfrm>
            <a:off x="1066800" y="3200400"/>
            <a:ext cx="7772400" cy="4114800"/>
          </a:xfrm>
        </p:spPr>
        <p:txBody>
          <a:bodyPr/>
          <a:lstStyle/>
          <a:p>
            <a:pPr>
              <a:defRPr/>
            </a:pPr>
            <a:r>
              <a:rPr lang="en-US" dirty="0"/>
              <a:t>Extraverts can get so distracted by activity and socialization that the studying does not get done.</a:t>
            </a:r>
          </a:p>
        </p:txBody>
      </p:sp>
      <p:graphicFrame>
        <p:nvGraphicFramePr>
          <p:cNvPr id="34820" name="Object 0"/>
          <p:cNvGraphicFramePr>
            <a:graphicFrameLocks noChangeAspect="1"/>
          </p:cNvGraphicFramePr>
          <p:nvPr/>
        </p:nvGraphicFramePr>
        <p:xfrm>
          <a:off x="5257800" y="838200"/>
          <a:ext cx="2092325" cy="2005013"/>
        </p:xfrm>
        <a:graphic>
          <a:graphicData uri="http://schemas.openxmlformats.org/presentationml/2006/ole">
            <mc:AlternateContent xmlns:mc="http://schemas.openxmlformats.org/markup-compatibility/2006">
              <mc:Choice xmlns:v="urn:schemas-microsoft-com:vml" Requires="v">
                <p:oleObj spid="_x0000_s3074" name="Clip" r:id="rId3" imgW="2490349" imgH="2385391" progId="MS_ClipArt_Gallery.2">
                  <p:embed/>
                </p:oleObj>
              </mc:Choice>
              <mc:Fallback>
                <p:oleObj name="Clip" r:id="rId3" imgW="2490349" imgH="2385391" progId="MS_ClipArt_Gallery.2">
                  <p:embed/>
                  <p:pic>
                    <p:nvPicPr>
                      <p:cNvPr id="3482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8382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3568" y="2132856"/>
            <a:ext cx="6408737" cy="508000"/>
          </a:xfrm>
        </p:spPr>
        <p:txBody>
          <a:bodyPr/>
          <a:lstStyle/>
          <a:p>
            <a:pPr>
              <a:defRPr/>
            </a:pPr>
            <a:r>
              <a:rPr lang="en-US" dirty="0"/>
              <a:t>Introverts</a:t>
            </a:r>
          </a:p>
        </p:txBody>
      </p:sp>
      <p:sp>
        <p:nvSpPr>
          <p:cNvPr id="14339" name="Rectangle 3"/>
          <p:cNvSpPr>
            <a:spLocks noGrp="1" noChangeArrowheads="1"/>
          </p:cNvSpPr>
          <p:nvPr>
            <p:ph type="body" idx="1"/>
          </p:nvPr>
        </p:nvSpPr>
        <p:spPr>
          <a:xfrm>
            <a:off x="609600" y="3429000"/>
            <a:ext cx="7762875" cy="4181475"/>
          </a:xfrm>
        </p:spPr>
        <p:txBody>
          <a:bodyPr/>
          <a:lstStyle/>
          <a:p>
            <a:pPr>
              <a:defRPr/>
            </a:pPr>
            <a:r>
              <a:rPr lang="en-US" dirty="0"/>
              <a:t>Learn best by pausing to think</a:t>
            </a:r>
          </a:p>
          <a:p>
            <a:pPr>
              <a:defRPr/>
            </a:pPr>
            <a:r>
              <a:rPr lang="en-US" dirty="0"/>
              <a:t>Value reading</a:t>
            </a:r>
          </a:p>
          <a:p>
            <a:pPr>
              <a:defRPr/>
            </a:pPr>
            <a:r>
              <a:rPr lang="en-US" dirty="0"/>
              <a:t>Prefer to study individually</a:t>
            </a:r>
          </a:p>
          <a:p>
            <a:pPr>
              <a:defRPr/>
            </a:pPr>
            <a:r>
              <a:rPr lang="en-US" dirty="0"/>
              <a:t>Need quiet for concentration</a:t>
            </a:r>
          </a:p>
        </p:txBody>
      </p:sp>
      <p:graphicFrame>
        <p:nvGraphicFramePr>
          <p:cNvPr id="35844" name="Object 4"/>
          <p:cNvGraphicFramePr>
            <a:graphicFrameLocks noChangeAspect="1"/>
          </p:cNvGraphicFramePr>
          <p:nvPr/>
        </p:nvGraphicFramePr>
        <p:xfrm>
          <a:off x="4346575" y="838200"/>
          <a:ext cx="1139825" cy="2233613"/>
        </p:xfrm>
        <a:graphic>
          <a:graphicData uri="http://schemas.openxmlformats.org/presentationml/2006/ole">
            <mc:AlternateContent xmlns:mc="http://schemas.openxmlformats.org/markup-compatibility/2006">
              <mc:Choice xmlns:v="urn:schemas-microsoft-com:vml" Requires="v">
                <p:oleObj spid="_x0000_s4098" name="Clip" r:id="rId3" imgW="1296063" imgH="3934305" progId="MS_ClipArt_Gallery.2">
                  <p:embed/>
                </p:oleObj>
              </mc:Choice>
              <mc:Fallback>
                <p:oleObj name="Clip" r:id="rId3" imgW="1296063" imgH="3934305" progId="MS_ClipArt_Gallery.2">
                  <p:embed/>
                  <p:pic>
                    <p:nvPicPr>
                      <p:cNvPr id="3584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6575" y="838200"/>
                        <a:ext cx="1139825" cy="2233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331640" y="1196752"/>
            <a:ext cx="6408737" cy="508000"/>
          </a:xfrm>
        </p:spPr>
        <p:txBody>
          <a:bodyPr/>
          <a:lstStyle/>
          <a:p>
            <a:pPr>
              <a:defRPr/>
            </a:pPr>
            <a:r>
              <a:rPr lang="en-US" dirty="0"/>
              <a:t>Introvert</a:t>
            </a:r>
          </a:p>
        </p:txBody>
      </p:sp>
      <p:sp>
        <p:nvSpPr>
          <p:cNvPr id="40963" name="Rectangle 3"/>
          <p:cNvSpPr>
            <a:spLocks noGrp="1" noChangeArrowheads="1"/>
          </p:cNvSpPr>
          <p:nvPr>
            <p:ph type="body" idx="1"/>
          </p:nvPr>
        </p:nvSpPr>
        <p:spPr>
          <a:xfrm>
            <a:off x="1115616" y="1844824"/>
            <a:ext cx="6481763" cy="4752975"/>
          </a:xfrm>
        </p:spPr>
        <p:txBody>
          <a:bodyPr/>
          <a:lstStyle/>
          <a:p>
            <a:pPr>
              <a:defRPr/>
            </a:pPr>
            <a:r>
              <a:rPr lang="en-US" dirty="0"/>
              <a:t>Find a quiet place to study by yourself.</a:t>
            </a:r>
          </a:p>
          <a:p>
            <a:pPr>
              <a:defRPr/>
            </a:pPr>
            <a:r>
              <a:rPr lang="en-US" dirty="0"/>
              <a:t>Plan to study for longer periods of time so you can concentrate.</a:t>
            </a:r>
          </a:p>
          <a:p>
            <a:pPr>
              <a:defRPr/>
            </a:pPr>
            <a:r>
              <a:rPr lang="en-US" dirty="0"/>
              <a:t>Find places with minimal distractions such as the library.</a:t>
            </a:r>
          </a:p>
          <a:p>
            <a:pPr>
              <a:defRPr/>
            </a:pPr>
            <a:r>
              <a:rPr lang="en-US" dirty="0"/>
              <a:t>Turn off the phone.</a:t>
            </a:r>
          </a:p>
        </p:txBody>
      </p:sp>
      <p:graphicFrame>
        <p:nvGraphicFramePr>
          <p:cNvPr id="36868" name="Object 4"/>
          <p:cNvGraphicFramePr>
            <a:graphicFrameLocks noChangeAspect="1"/>
          </p:cNvGraphicFramePr>
          <p:nvPr>
            <p:extLst>
              <p:ext uri="{D42A27DB-BD31-4B8C-83A1-F6EECF244321}">
                <p14:modId xmlns:p14="http://schemas.microsoft.com/office/powerpoint/2010/main" val="3026727456"/>
              </p:ext>
            </p:extLst>
          </p:nvPr>
        </p:nvGraphicFramePr>
        <p:xfrm>
          <a:off x="6588224" y="4653136"/>
          <a:ext cx="1981200" cy="1901825"/>
        </p:xfrm>
        <a:graphic>
          <a:graphicData uri="http://schemas.openxmlformats.org/presentationml/2006/ole">
            <mc:AlternateContent xmlns:mc="http://schemas.openxmlformats.org/markup-compatibility/2006">
              <mc:Choice xmlns:v="urn:schemas-microsoft-com:vml" Requires="v">
                <p:oleObj spid="_x0000_s5122" name="Clip" r:id="rId3" imgW="1795882" imgH="1723644" progId="MS_ClipArt_Gallery.2">
                  <p:embed/>
                </p:oleObj>
              </mc:Choice>
              <mc:Fallback>
                <p:oleObj name="Clip" r:id="rId3" imgW="1795882" imgH="1723644" progId="MS_ClipArt_Gallery.2">
                  <p:embed/>
                  <p:pic>
                    <p:nvPicPr>
                      <p:cNvPr id="36868"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88224" y="4653136"/>
                        <a:ext cx="1981200" cy="1901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15616" y="1412776"/>
            <a:ext cx="6408737" cy="508000"/>
          </a:xfrm>
        </p:spPr>
        <p:txBody>
          <a:bodyPr/>
          <a:lstStyle/>
          <a:p>
            <a:pPr>
              <a:defRPr/>
            </a:pPr>
            <a:r>
              <a:rPr lang="en-US" dirty="0"/>
              <a:t>Caution!</a:t>
            </a:r>
          </a:p>
        </p:txBody>
      </p:sp>
      <p:sp>
        <p:nvSpPr>
          <p:cNvPr id="41987" name="Rectangle 3"/>
          <p:cNvSpPr>
            <a:spLocks noGrp="1" noChangeArrowheads="1"/>
          </p:cNvSpPr>
          <p:nvPr>
            <p:ph type="body" idx="1"/>
          </p:nvPr>
        </p:nvSpPr>
        <p:spPr>
          <a:xfrm>
            <a:off x="838200" y="3048000"/>
            <a:ext cx="7772400" cy="4114800"/>
          </a:xfrm>
        </p:spPr>
        <p:txBody>
          <a:bodyPr/>
          <a:lstStyle/>
          <a:p>
            <a:pPr marL="0" indent="0">
              <a:buNone/>
              <a:defRPr/>
            </a:pPr>
            <a:r>
              <a:rPr lang="en-US" dirty="0"/>
              <a:t>This type may miss out on sharing ideas with others and the fun and social life of college.  </a:t>
            </a:r>
          </a:p>
        </p:txBody>
      </p:sp>
      <p:graphicFrame>
        <p:nvGraphicFramePr>
          <p:cNvPr id="37892" name="Object 0"/>
          <p:cNvGraphicFramePr>
            <a:graphicFrameLocks noChangeAspect="1"/>
          </p:cNvGraphicFramePr>
          <p:nvPr/>
        </p:nvGraphicFramePr>
        <p:xfrm>
          <a:off x="4114800" y="533400"/>
          <a:ext cx="2092325" cy="2005013"/>
        </p:xfrm>
        <a:graphic>
          <a:graphicData uri="http://schemas.openxmlformats.org/presentationml/2006/ole">
            <mc:AlternateContent xmlns:mc="http://schemas.openxmlformats.org/markup-compatibility/2006">
              <mc:Choice xmlns:v="urn:schemas-microsoft-com:vml" Requires="v">
                <p:oleObj spid="_x0000_s6146" name="Clip" r:id="rId3" imgW="2490349" imgH="2385391" progId="MS_ClipArt_Gallery.2">
                  <p:embed/>
                </p:oleObj>
              </mc:Choice>
              <mc:Fallback>
                <p:oleObj name="Clip" r:id="rId3" imgW="2490349" imgH="2385391" progId="MS_ClipArt_Gallery.2">
                  <p:embed/>
                  <p:pic>
                    <p:nvPicPr>
                      <p:cNvPr id="3789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5334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619672" y="1412776"/>
            <a:ext cx="6408737" cy="508000"/>
          </a:xfrm>
        </p:spPr>
        <p:txBody>
          <a:bodyPr/>
          <a:lstStyle/>
          <a:p>
            <a:pPr>
              <a:defRPr/>
            </a:pPr>
            <a:r>
              <a:rPr lang="en-US" dirty="0"/>
              <a:t>Sensing </a:t>
            </a:r>
          </a:p>
        </p:txBody>
      </p:sp>
      <p:sp>
        <p:nvSpPr>
          <p:cNvPr id="13315" name="Rectangle 3"/>
          <p:cNvSpPr>
            <a:spLocks noGrp="1" noChangeArrowheads="1"/>
          </p:cNvSpPr>
          <p:nvPr>
            <p:ph type="body" idx="1"/>
          </p:nvPr>
        </p:nvSpPr>
        <p:spPr>
          <a:xfrm>
            <a:off x="1619672" y="2105025"/>
            <a:ext cx="6481763" cy="4752975"/>
          </a:xfrm>
        </p:spPr>
        <p:txBody>
          <a:bodyPr/>
          <a:lstStyle/>
          <a:p>
            <a:pPr>
              <a:defRPr/>
            </a:pPr>
            <a:r>
              <a:rPr lang="en-US" dirty="0"/>
              <a:t>Seeks specific information</a:t>
            </a:r>
          </a:p>
          <a:p>
            <a:pPr>
              <a:defRPr/>
            </a:pPr>
            <a:r>
              <a:rPr lang="en-US" dirty="0"/>
              <a:t>Memorizes facts</a:t>
            </a:r>
          </a:p>
          <a:p>
            <a:pPr>
              <a:defRPr/>
            </a:pPr>
            <a:r>
              <a:rPr lang="en-US" dirty="0"/>
              <a:t>Values what is practical</a:t>
            </a:r>
          </a:p>
          <a:p>
            <a:pPr>
              <a:defRPr/>
            </a:pPr>
            <a:r>
              <a:rPr lang="en-US" dirty="0"/>
              <a:t>Follows instructions</a:t>
            </a:r>
          </a:p>
          <a:p>
            <a:pPr>
              <a:defRPr/>
            </a:pPr>
            <a:r>
              <a:rPr lang="en-US" dirty="0"/>
              <a:t>Likes hands-on experience</a:t>
            </a:r>
          </a:p>
          <a:p>
            <a:pPr>
              <a:defRPr/>
            </a:pPr>
            <a:r>
              <a:rPr lang="en-US" dirty="0"/>
              <a:t>Wants clear assignments</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1026"/>
          <p:cNvSpPr>
            <a:spLocks noGrp="1" noChangeArrowheads="1"/>
          </p:cNvSpPr>
          <p:nvPr>
            <p:ph type="title"/>
          </p:nvPr>
        </p:nvSpPr>
        <p:spPr>
          <a:xfrm>
            <a:off x="1547664" y="1268760"/>
            <a:ext cx="6408737" cy="508000"/>
          </a:xfrm>
        </p:spPr>
        <p:txBody>
          <a:bodyPr/>
          <a:lstStyle/>
          <a:p>
            <a:pPr>
              <a:defRPr/>
            </a:pPr>
            <a:r>
              <a:rPr lang="en-US" dirty="0"/>
              <a:t>Sensing	</a:t>
            </a:r>
          </a:p>
        </p:txBody>
      </p:sp>
      <p:sp>
        <p:nvSpPr>
          <p:cNvPr id="43011" name="Rectangle 1027"/>
          <p:cNvSpPr>
            <a:spLocks noGrp="1" noChangeArrowheads="1"/>
          </p:cNvSpPr>
          <p:nvPr>
            <p:ph type="body" idx="1"/>
          </p:nvPr>
        </p:nvSpPr>
        <p:spPr>
          <a:xfrm>
            <a:off x="1619672" y="2105025"/>
            <a:ext cx="6481763" cy="3916263"/>
          </a:xfrm>
        </p:spPr>
        <p:txBody>
          <a:bodyPr/>
          <a:lstStyle/>
          <a:p>
            <a:pPr>
              <a:defRPr/>
            </a:pPr>
            <a:r>
              <a:rPr lang="en-US" dirty="0"/>
              <a:t>Good at mastering facts and details.</a:t>
            </a:r>
          </a:p>
          <a:p>
            <a:pPr>
              <a:defRPr/>
            </a:pPr>
            <a:r>
              <a:rPr lang="en-US" dirty="0"/>
              <a:t>Think about practical applications to motivate yourself.  </a:t>
            </a:r>
          </a:p>
          <a:p>
            <a:pPr>
              <a:defRPr/>
            </a:pPr>
            <a:r>
              <a:rPr lang="en-US" dirty="0"/>
              <a:t>Ask, “How can I use this.”  </a:t>
            </a:r>
          </a:p>
          <a:p>
            <a:pPr>
              <a:defRPr/>
            </a:pPr>
            <a:endParaRPr lang="en-US"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547664" y="1700808"/>
            <a:ext cx="6408737" cy="508000"/>
          </a:xfrm>
        </p:spPr>
        <p:txBody>
          <a:bodyPr/>
          <a:lstStyle/>
          <a:p>
            <a:pPr>
              <a:defRPr/>
            </a:pPr>
            <a:r>
              <a:rPr lang="en-US" dirty="0"/>
              <a:t>Caution!</a:t>
            </a:r>
          </a:p>
        </p:txBody>
      </p:sp>
      <p:sp>
        <p:nvSpPr>
          <p:cNvPr id="44035" name="Rectangle 3"/>
          <p:cNvSpPr>
            <a:spLocks noGrp="1" noChangeArrowheads="1"/>
          </p:cNvSpPr>
          <p:nvPr>
            <p:ph type="body" idx="1"/>
          </p:nvPr>
        </p:nvSpPr>
        <p:spPr>
          <a:xfrm>
            <a:off x="827584" y="3861048"/>
            <a:ext cx="7772400" cy="2664296"/>
          </a:xfrm>
        </p:spPr>
        <p:txBody>
          <a:bodyPr/>
          <a:lstStyle/>
          <a:p>
            <a:pPr marL="0" indent="0">
              <a:buNone/>
              <a:defRPr/>
            </a:pPr>
            <a:r>
              <a:rPr lang="en-US" dirty="0"/>
              <a:t>This type may miss the big picture or general outline by focusing too much on the facts and details.  Make a general outline to see the relationship and meaning of the facts</a:t>
            </a:r>
            <a:r>
              <a:rPr lang="en-US" dirty="0">
                <a:solidFill>
                  <a:srgbClr val="F8F8F8"/>
                </a:solidFill>
              </a:rPr>
              <a:t>.  </a:t>
            </a:r>
          </a:p>
        </p:txBody>
      </p:sp>
      <p:graphicFrame>
        <p:nvGraphicFramePr>
          <p:cNvPr id="40964" name="Object 0"/>
          <p:cNvGraphicFramePr>
            <a:graphicFrameLocks noChangeAspect="1"/>
          </p:cNvGraphicFramePr>
          <p:nvPr>
            <p:extLst>
              <p:ext uri="{D42A27DB-BD31-4B8C-83A1-F6EECF244321}">
                <p14:modId xmlns:p14="http://schemas.microsoft.com/office/powerpoint/2010/main" val="2280744649"/>
              </p:ext>
            </p:extLst>
          </p:nvPr>
        </p:nvGraphicFramePr>
        <p:xfrm>
          <a:off x="5004048" y="1052736"/>
          <a:ext cx="2252663" cy="2157413"/>
        </p:xfrm>
        <a:graphic>
          <a:graphicData uri="http://schemas.openxmlformats.org/presentationml/2006/ole">
            <mc:AlternateContent xmlns:mc="http://schemas.openxmlformats.org/markup-compatibility/2006">
              <mc:Choice xmlns:v="urn:schemas-microsoft-com:vml" Requires="v">
                <p:oleObj spid="_x0000_s7170" name="Clip" r:id="rId3" imgW="2490349" imgH="2385391" progId="MS_ClipArt_Gallery.2">
                  <p:embed/>
                </p:oleObj>
              </mc:Choice>
              <mc:Fallback>
                <p:oleObj name="Clip" r:id="rId3" imgW="2490349" imgH="2385391" progId="MS_ClipArt_Gallery.2">
                  <p:embed/>
                  <p:pic>
                    <p:nvPicPr>
                      <p:cNvPr id="40964"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04048" y="1052736"/>
                        <a:ext cx="2252663" cy="21574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475656" y="1340768"/>
            <a:ext cx="6408737" cy="508000"/>
          </a:xfrm>
        </p:spPr>
        <p:txBody>
          <a:bodyPr/>
          <a:lstStyle/>
          <a:p>
            <a:pPr>
              <a:defRPr/>
            </a:pPr>
            <a:r>
              <a:rPr lang="en-US"/>
              <a:t>I</a:t>
            </a:r>
            <a:r>
              <a:rPr lang="en-US">
                <a:solidFill>
                  <a:schemeClr val="accent2"/>
                </a:solidFill>
              </a:rPr>
              <a:t>N</a:t>
            </a:r>
            <a:r>
              <a:rPr lang="en-US"/>
              <a:t>tuitive</a:t>
            </a:r>
          </a:p>
        </p:txBody>
      </p:sp>
      <p:sp>
        <p:nvSpPr>
          <p:cNvPr id="12291" name="Rectangle 3"/>
          <p:cNvSpPr>
            <a:spLocks noGrp="1" noChangeArrowheads="1"/>
          </p:cNvSpPr>
          <p:nvPr>
            <p:ph type="body" idx="1"/>
          </p:nvPr>
        </p:nvSpPr>
        <p:spPr>
          <a:xfrm>
            <a:off x="1331640" y="1988840"/>
            <a:ext cx="6481763" cy="4752975"/>
          </a:xfrm>
        </p:spPr>
        <p:txBody>
          <a:bodyPr/>
          <a:lstStyle/>
          <a:p>
            <a:pPr>
              <a:defRPr/>
            </a:pPr>
            <a:r>
              <a:rPr lang="en-US" dirty="0"/>
              <a:t>Seeks quick insights</a:t>
            </a:r>
          </a:p>
          <a:p>
            <a:pPr>
              <a:defRPr/>
            </a:pPr>
            <a:r>
              <a:rPr lang="en-US" dirty="0"/>
              <a:t>Uses imagination to go beyond the facts</a:t>
            </a:r>
          </a:p>
          <a:p>
            <a:pPr>
              <a:defRPr/>
            </a:pPr>
            <a:r>
              <a:rPr lang="en-US" dirty="0"/>
              <a:t>Values what is original</a:t>
            </a:r>
          </a:p>
          <a:p>
            <a:pPr>
              <a:defRPr/>
            </a:pPr>
            <a:r>
              <a:rPr lang="en-US" dirty="0"/>
              <a:t>Likes theories</a:t>
            </a:r>
          </a:p>
          <a:p>
            <a:pPr>
              <a:defRPr/>
            </a:pPr>
            <a:r>
              <a:rPr lang="en-US" dirty="0"/>
              <a:t>Reads between the lines</a:t>
            </a:r>
          </a:p>
          <a:p>
            <a:pPr>
              <a:defRPr/>
            </a:pPr>
            <a:r>
              <a:rPr lang="en-US" dirty="0"/>
              <a:t>Independent thinkers</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475656" y="1052736"/>
            <a:ext cx="6408737" cy="508000"/>
          </a:xfrm>
        </p:spPr>
        <p:txBody>
          <a:bodyPr/>
          <a:lstStyle/>
          <a:p>
            <a:pPr>
              <a:defRPr/>
            </a:pPr>
            <a:r>
              <a:rPr lang="en-US" dirty="0" err="1"/>
              <a:t>I</a:t>
            </a:r>
            <a:r>
              <a:rPr lang="en-US" dirty="0" err="1">
                <a:solidFill>
                  <a:schemeClr val="accent2"/>
                </a:solidFill>
              </a:rPr>
              <a:t>N</a:t>
            </a:r>
            <a:r>
              <a:rPr lang="en-US" dirty="0" err="1"/>
              <a:t>tuitive</a:t>
            </a:r>
            <a:endParaRPr lang="en-US" dirty="0"/>
          </a:p>
        </p:txBody>
      </p:sp>
      <p:sp>
        <p:nvSpPr>
          <p:cNvPr id="45059" name="Rectangle 3"/>
          <p:cNvSpPr>
            <a:spLocks noGrp="1" noChangeArrowheads="1"/>
          </p:cNvSpPr>
          <p:nvPr>
            <p:ph type="body" idx="1"/>
          </p:nvPr>
        </p:nvSpPr>
        <p:spPr>
          <a:xfrm>
            <a:off x="1403648" y="1700808"/>
            <a:ext cx="6481763" cy="4752975"/>
          </a:xfrm>
        </p:spPr>
        <p:txBody>
          <a:bodyPr/>
          <a:lstStyle/>
          <a:p>
            <a:pPr>
              <a:defRPr/>
            </a:pPr>
            <a:r>
              <a:rPr lang="en-US" dirty="0"/>
              <a:t>Good at learning concepts and theories</a:t>
            </a:r>
          </a:p>
          <a:p>
            <a:pPr>
              <a:defRPr/>
            </a:pPr>
            <a:r>
              <a:rPr lang="en-US" dirty="0"/>
              <a:t>Ask yourself, “What is the main point?”</a:t>
            </a:r>
          </a:p>
        </p:txBody>
      </p:sp>
      <p:graphicFrame>
        <p:nvGraphicFramePr>
          <p:cNvPr id="43012" name="Object 4"/>
          <p:cNvGraphicFramePr>
            <a:graphicFrameLocks noChangeAspect="1"/>
          </p:cNvGraphicFramePr>
          <p:nvPr/>
        </p:nvGraphicFramePr>
        <p:xfrm>
          <a:off x="2841625" y="3276600"/>
          <a:ext cx="2830513" cy="2955925"/>
        </p:xfrm>
        <a:graphic>
          <a:graphicData uri="http://schemas.openxmlformats.org/presentationml/2006/ole">
            <mc:AlternateContent xmlns:mc="http://schemas.openxmlformats.org/markup-compatibility/2006">
              <mc:Choice xmlns:v="urn:schemas-microsoft-com:vml" Requires="v">
                <p:oleObj spid="_x0000_s8194" name="Clip" r:id="rId3" imgW="2319196" imgH="2423311" progId="MS_ClipArt_Gallery.2">
                  <p:embed/>
                </p:oleObj>
              </mc:Choice>
              <mc:Fallback>
                <p:oleObj name="Clip" r:id="rId3" imgW="2319196" imgH="2423311" progId="MS_ClipArt_Gallery.2">
                  <p:embed/>
                  <p:pic>
                    <p:nvPicPr>
                      <p:cNvPr id="43012"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41625" y="3276600"/>
                        <a:ext cx="2830513" cy="29559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514600"/>
            <a:ext cx="7416800" cy="508000"/>
          </a:xfrm>
        </p:spPr>
        <p:txBody>
          <a:bodyPr/>
          <a:lstStyle/>
          <a:p>
            <a:pPr algn="ctr"/>
            <a:r>
              <a:rPr lang="en-US" dirty="0"/>
              <a:t>Personality Assessment (DWYA)</a:t>
            </a:r>
          </a:p>
        </p:txBody>
      </p:sp>
      <p:sp>
        <p:nvSpPr>
          <p:cNvPr id="3" name="Content Placeholder 2"/>
          <p:cNvSpPr>
            <a:spLocks noGrp="1"/>
          </p:cNvSpPr>
          <p:nvPr>
            <p:ph idx="1"/>
          </p:nvPr>
        </p:nvSpPr>
        <p:spPr>
          <a:xfrm>
            <a:off x="533400" y="3657600"/>
            <a:ext cx="7416800" cy="5111750"/>
          </a:xfrm>
        </p:spPr>
        <p:txBody>
          <a:bodyPr/>
          <a:lstStyle/>
          <a:p>
            <a:r>
              <a:rPr lang="en-US" dirty="0"/>
              <a:t>Use your access code to set up an online portfolio and take this assessment.  </a:t>
            </a:r>
          </a:p>
          <a:p>
            <a:r>
              <a:rPr lang="en-US" dirty="0"/>
              <a:t>Your results are linked to matching careers.  </a:t>
            </a:r>
          </a:p>
        </p:txBody>
      </p:sp>
      <p:pic>
        <p:nvPicPr>
          <p:cNvPr id="4" name="Picture 10" descr="Do What You A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838200"/>
            <a:ext cx="3897313" cy="103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101184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043608" y="1628800"/>
            <a:ext cx="6408737" cy="508000"/>
          </a:xfrm>
        </p:spPr>
        <p:txBody>
          <a:bodyPr/>
          <a:lstStyle/>
          <a:p>
            <a:pPr>
              <a:defRPr/>
            </a:pPr>
            <a:r>
              <a:rPr lang="en-US" dirty="0"/>
              <a:t>Caution!</a:t>
            </a:r>
          </a:p>
        </p:txBody>
      </p:sp>
      <p:sp>
        <p:nvSpPr>
          <p:cNvPr id="46083" name="Rectangle 3"/>
          <p:cNvSpPr>
            <a:spLocks noGrp="1" noChangeArrowheads="1"/>
          </p:cNvSpPr>
          <p:nvPr>
            <p:ph type="body" idx="1"/>
          </p:nvPr>
        </p:nvSpPr>
        <p:spPr>
          <a:xfrm>
            <a:off x="683568" y="3573016"/>
            <a:ext cx="7772400" cy="2981672"/>
          </a:xfrm>
        </p:spPr>
        <p:txBody>
          <a:bodyPr/>
          <a:lstStyle/>
          <a:p>
            <a:pPr>
              <a:defRPr/>
            </a:pPr>
            <a:r>
              <a:rPr lang="en-US" dirty="0"/>
              <a:t>Since this type focuses on general concepts and theories, they are likely to miss the details and facts.  To learn the details, organize them into broad categories that have meaning for you.</a:t>
            </a:r>
          </a:p>
        </p:txBody>
      </p:sp>
      <p:graphicFrame>
        <p:nvGraphicFramePr>
          <p:cNvPr id="44036" name="Object 0"/>
          <p:cNvGraphicFramePr>
            <a:graphicFrameLocks noChangeAspect="1"/>
          </p:cNvGraphicFramePr>
          <p:nvPr/>
        </p:nvGraphicFramePr>
        <p:xfrm>
          <a:off x="3962400" y="609600"/>
          <a:ext cx="2092325" cy="2005013"/>
        </p:xfrm>
        <a:graphic>
          <a:graphicData uri="http://schemas.openxmlformats.org/presentationml/2006/ole">
            <mc:AlternateContent xmlns:mc="http://schemas.openxmlformats.org/markup-compatibility/2006">
              <mc:Choice xmlns:v="urn:schemas-microsoft-com:vml" Requires="v">
                <p:oleObj spid="_x0000_s9218" name="Clip" r:id="rId3" imgW="2490349" imgH="2385391" progId="MS_ClipArt_Gallery.2">
                  <p:embed/>
                </p:oleObj>
              </mc:Choice>
              <mc:Fallback>
                <p:oleObj name="Clip" r:id="rId3" imgW="2490349" imgH="2385391" progId="MS_ClipArt_Gallery.2">
                  <p:embed/>
                  <p:pic>
                    <p:nvPicPr>
                      <p:cNvPr id="44036"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043608" y="1484784"/>
            <a:ext cx="6408737" cy="508000"/>
          </a:xfrm>
        </p:spPr>
        <p:txBody>
          <a:bodyPr/>
          <a:lstStyle/>
          <a:p>
            <a:pPr>
              <a:defRPr/>
            </a:pPr>
            <a:r>
              <a:rPr lang="en-US" dirty="0"/>
              <a:t>Thinking</a:t>
            </a:r>
          </a:p>
        </p:txBody>
      </p:sp>
      <p:sp>
        <p:nvSpPr>
          <p:cNvPr id="11267" name="Rectangle 3"/>
          <p:cNvSpPr>
            <a:spLocks noGrp="1" noChangeArrowheads="1"/>
          </p:cNvSpPr>
          <p:nvPr>
            <p:ph type="body" idx="1"/>
          </p:nvPr>
        </p:nvSpPr>
        <p:spPr>
          <a:xfrm>
            <a:off x="971600" y="2204864"/>
            <a:ext cx="7762875" cy="4181475"/>
          </a:xfrm>
        </p:spPr>
        <p:txBody>
          <a:bodyPr/>
          <a:lstStyle/>
          <a:p>
            <a:pPr>
              <a:defRPr/>
            </a:pPr>
            <a:r>
              <a:rPr lang="en-US" dirty="0"/>
              <a:t>Wants objective material to study</a:t>
            </a:r>
          </a:p>
          <a:p>
            <a:pPr>
              <a:defRPr/>
            </a:pPr>
            <a:r>
              <a:rPr lang="en-US" dirty="0"/>
              <a:t>Logic guides learning</a:t>
            </a:r>
          </a:p>
          <a:p>
            <a:pPr>
              <a:defRPr/>
            </a:pPr>
            <a:r>
              <a:rPr lang="en-US" dirty="0"/>
              <a:t>Likes to critique new ideas</a:t>
            </a:r>
          </a:p>
          <a:p>
            <a:pPr>
              <a:defRPr/>
            </a:pPr>
            <a:r>
              <a:rPr lang="en-US" dirty="0"/>
              <a:t>Finds flaws in an argument</a:t>
            </a:r>
          </a:p>
          <a:p>
            <a:pPr>
              <a:defRPr/>
            </a:pPr>
            <a:r>
              <a:rPr lang="en-US" dirty="0"/>
              <a:t>Learns by challenge and debate</a:t>
            </a:r>
          </a:p>
          <a:p>
            <a:pPr>
              <a:defRPr/>
            </a:pPr>
            <a:r>
              <a:rPr lang="en-US" dirty="0"/>
              <a:t>Wants logical presentations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15616" y="1052736"/>
            <a:ext cx="6408737" cy="508000"/>
          </a:xfrm>
        </p:spPr>
        <p:txBody>
          <a:bodyPr/>
          <a:lstStyle/>
          <a:p>
            <a:pPr>
              <a:defRPr/>
            </a:pPr>
            <a:r>
              <a:rPr lang="en-US" dirty="0"/>
              <a:t>Thinking</a:t>
            </a:r>
          </a:p>
        </p:txBody>
      </p:sp>
      <p:sp>
        <p:nvSpPr>
          <p:cNvPr id="47107" name="Rectangle 3"/>
          <p:cNvSpPr>
            <a:spLocks noGrp="1" noChangeArrowheads="1"/>
          </p:cNvSpPr>
          <p:nvPr>
            <p:ph type="body" idx="1"/>
          </p:nvPr>
        </p:nvSpPr>
        <p:spPr>
          <a:xfrm>
            <a:off x="1115616" y="1844824"/>
            <a:ext cx="6481763" cy="4752975"/>
          </a:xfrm>
        </p:spPr>
        <p:txBody>
          <a:bodyPr/>
          <a:lstStyle/>
          <a:p>
            <a:pPr>
              <a:defRPr/>
            </a:pPr>
            <a:r>
              <a:rPr lang="en-US" dirty="0"/>
              <a:t>Thinking types are good at logic.  </a:t>
            </a:r>
          </a:p>
          <a:p>
            <a:pPr>
              <a:defRPr/>
            </a:pPr>
            <a:r>
              <a:rPr lang="en-US" dirty="0"/>
              <a:t>Ask yourself, “What do I think of these ideas?”</a:t>
            </a:r>
          </a:p>
          <a:p>
            <a:pPr>
              <a:defRPr/>
            </a:pPr>
            <a:r>
              <a:rPr lang="en-US" dirty="0"/>
              <a:t>Debate or discuss your ideas with others.</a:t>
            </a:r>
          </a:p>
          <a:p>
            <a:pPr>
              <a:defRPr/>
            </a:pPr>
            <a:r>
              <a:rPr lang="en-US" dirty="0"/>
              <a:t>Allow time to think and reflect on your studies.   </a:t>
            </a:r>
          </a:p>
        </p:txBody>
      </p:sp>
      <p:graphicFrame>
        <p:nvGraphicFramePr>
          <p:cNvPr id="46084" name="Object 4"/>
          <p:cNvGraphicFramePr>
            <a:graphicFrameLocks noChangeAspect="1"/>
          </p:cNvGraphicFramePr>
          <p:nvPr/>
        </p:nvGraphicFramePr>
        <p:xfrm>
          <a:off x="7162800" y="304800"/>
          <a:ext cx="1543050" cy="1817688"/>
        </p:xfrm>
        <a:graphic>
          <a:graphicData uri="http://schemas.openxmlformats.org/presentationml/2006/ole">
            <mc:AlternateContent xmlns:mc="http://schemas.openxmlformats.org/markup-compatibility/2006">
              <mc:Choice xmlns:v="urn:schemas-microsoft-com:vml" Requires="v">
                <p:oleObj spid="_x0000_s10242" name="Clip" r:id="rId3" imgW="1544422" imgH="1817827" progId="MS_ClipArt_Gallery.2">
                  <p:embed/>
                </p:oleObj>
              </mc:Choice>
              <mc:Fallback>
                <p:oleObj name="Clip" r:id="rId3" imgW="1544422" imgH="1817827" progId="MS_ClipArt_Gallery.2">
                  <p:embed/>
                  <p:pic>
                    <p:nvPicPr>
                      <p:cNvPr id="46084"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62800" y="304800"/>
                        <a:ext cx="1543050" cy="1817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43608" y="1484784"/>
            <a:ext cx="6408737" cy="508000"/>
          </a:xfrm>
        </p:spPr>
        <p:txBody>
          <a:bodyPr/>
          <a:lstStyle/>
          <a:p>
            <a:pPr>
              <a:defRPr/>
            </a:pPr>
            <a:r>
              <a:rPr lang="en-US" dirty="0"/>
              <a:t>Caution!</a:t>
            </a:r>
          </a:p>
        </p:txBody>
      </p:sp>
      <p:sp>
        <p:nvSpPr>
          <p:cNvPr id="48131" name="Rectangle 3"/>
          <p:cNvSpPr>
            <a:spLocks noGrp="1" noChangeArrowheads="1"/>
          </p:cNvSpPr>
          <p:nvPr>
            <p:ph type="body" idx="1"/>
          </p:nvPr>
        </p:nvSpPr>
        <p:spPr>
          <a:xfrm>
            <a:off x="914400" y="3276600"/>
            <a:ext cx="7772400" cy="4114800"/>
          </a:xfrm>
        </p:spPr>
        <p:txBody>
          <a:bodyPr/>
          <a:lstStyle/>
          <a:p>
            <a:pPr>
              <a:defRPr/>
            </a:pPr>
            <a:r>
              <a:rPr lang="en-US" dirty="0"/>
              <a:t>These types construct logical arguments and defend them.  They may need to learn to respect the ideas of others, especially feeling types.</a:t>
            </a:r>
          </a:p>
        </p:txBody>
      </p:sp>
      <p:graphicFrame>
        <p:nvGraphicFramePr>
          <p:cNvPr id="47108" name="Object 0"/>
          <p:cNvGraphicFramePr>
            <a:graphicFrameLocks noChangeAspect="1"/>
          </p:cNvGraphicFramePr>
          <p:nvPr/>
        </p:nvGraphicFramePr>
        <p:xfrm>
          <a:off x="3962400" y="609600"/>
          <a:ext cx="2012950" cy="1928813"/>
        </p:xfrm>
        <a:graphic>
          <a:graphicData uri="http://schemas.openxmlformats.org/presentationml/2006/ole">
            <mc:AlternateContent xmlns:mc="http://schemas.openxmlformats.org/markup-compatibility/2006">
              <mc:Choice xmlns:v="urn:schemas-microsoft-com:vml" Requires="v">
                <p:oleObj spid="_x0000_s11266" name="Clip" r:id="rId3" imgW="2490349" imgH="2385391" progId="MS_ClipArt_Gallery.2">
                  <p:embed/>
                </p:oleObj>
              </mc:Choice>
              <mc:Fallback>
                <p:oleObj name="Clip" r:id="rId3" imgW="2490349" imgH="2385391" progId="MS_ClipArt_Gallery.2">
                  <p:embed/>
                  <p:pic>
                    <p:nvPicPr>
                      <p:cNvPr id="47108"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6096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971600" y="1124744"/>
            <a:ext cx="6408737" cy="508000"/>
          </a:xfrm>
        </p:spPr>
        <p:txBody>
          <a:bodyPr/>
          <a:lstStyle/>
          <a:p>
            <a:pPr>
              <a:defRPr/>
            </a:pPr>
            <a:r>
              <a:rPr lang="en-US"/>
              <a:t>Feeling</a:t>
            </a:r>
          </a:p>
        </p:txBody>
      </p:sp>
      <p:sp>
        <p:nvSpPr>
          <p:cNvPr id="10243" name="Rectangle 3"/>
          <p:cNvSpPr>
            <a:spLocks noGrp="1" noChangeArrowheads="1"/>
          </p:cNvSpPr>
          <p:nvPr>
            <p:ph type="body" idx="1"/>
          </p:nvPr>
        </p:nvSpPr>
        <p:spPr>
          <a:xfrm>
            <a:off x="838200" y="1828800"/>
            <a:ext cx="7762875" cy="4181475"/>
          </a:xfrm>
        </p:spPr>
        <p:txBody>
          <a:bodyPr/>
          <a:lstStyle/>
          <a:p>
            <a:pPr>
              <a:lnSpc>
                <a:spcPct val="90000"/>
              </a:lnSpc>
              <a:defRPr/>
            </a:pPr>
            <a:r>
              <a:rPr lang="en-US" dirty="0"/>
              <a:t>Wants to be able to relate to the material personally</a:t>
            </a:r>
          </a:p>
          <a:p>
            <a:pPr>
              <a:lnSpc>
                <a:spcPct val="90000"/>
              </a:lnSpc>
              <a:defRPr/>
            </a:pPr>
            <a:r>
              <a:rPr lang="en-US" dirty="0"/>
              <a:t>Personal values are important</a:t>
            </a:r>
          </a:p>
          <a:p>
            <a:pPr>
              <a:lnSpc>
                <a:spcPct val="90000"/>
              </a:lnSpc>
              <a:defRPr/>
            </a:pPr>
            <a:r>
              <a:rPr lang="en-US" dirty="0"/>
              <a:t>Likes to please instructors</a:t>
            </a:r>
          </a:p>
          <a:p>
            <a:pPr>
              <a:lnSpc>
                <a:spcPct val="90000"/>
              </a:lnSpc>
              <a:defRPr/>
            </a:pPr>
            <a:r>
              <a:rPr lang="en-US" dirty="0"/>
              <a:t>Learns by being supported and appreciated</a:t>
            </a:r>
          </a:p>
          <a:p>
            <a:pPr>
              <a:lnSpc>
                <a:spcPct val="90000"/>
              </a:lnSpc>
              <a:defRPr/>
            </a:pPr>
            <a:r>
              <a:rPr lang="en-US" dirty="0"/>
              <a:t>Wants faculty who establish personal rapport with students</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547664" y="1340768"/>
            <a:ext cx="6408737" cy="508000"/>
          </a:xfrm>
        </p:spPr>
        <p:txBody>
          <a:bodyPr/>
          <a:lstStyle/>
          <a:p>
            <a:pPr>
              <a:defRPr/>
            </a:pPr>
            <a:r>
              <a:rPr lang="en-US" dirty="0"/>
              <a:t>Feeling</a:t>
            </a:r>
          </a:p>
        </p:txBody>
      </p:sp>
      <p:sp>
        <p:nvSpPr>
          <p:cNvPr id="49155" name="Rectangle 3"/>
          <p:cNvSpPr>
            <a:spLocks noGrp="1" noChangeArrowheads="1"/>
          </p:cNvSpPr>
          <p:nvPr>
            <p:ph type="body" idx="1"/>
          </p:nvPr>
        </p:nvSpPr>
        <p:spPr>
          <a:xfrm>
            <a:off x="1331640" y="2132856"/>
            <a:ext cx="6481763" cy="3456607"/>
          </a:xfrm>
        </p:spPr>
        <p:txBody>
          <a:bodyPr/>
          <a:lstStyle/>
          <a:p>
            <a:pPr>
              <a:defRPr/>
            </a:pPr>
            <a:r>
              <a:rPr lang="en-US" dirty="0"/>
              <a:t>Search for personal meaning to motivate yourself.</a:t>
            </a:r>
          </a:p>
          <a:p>
            <a:pPr>
              <a:defRPr/>
            </a:pPr>
            <a:r>
              <a:rPr lang="en-US" dirty="0"/>
              <a:t>Help others to learn.</a:t>
            </a:r>
          </a:p>
          <a:p>
            <a:pPr>
              <a:defRPr/>
            </a:pPr>
            <a:r>
              <a:rPr lang="en-US" dirty="0"/>
              <a:t>Whenever possible, choose classes that relate to your personal interests.</a:t>
            </a:r>
          </a:p>
          <a:p>
            <a:pPr>
              <a:defRPr/>
            </a:pPr>
            <a:r>
              <a:rPr lang="en-US" dirty="0"/>
              <a:t>Find a comfortable environment for learning.</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331640" y="1700808"/>
            <a:ext cx="6408737" cy="508000"/>
          </a:xfrm>
        </p:spPr>
        <p:txBody>
          <a:bodyPr/>
          <a:lstStyle/>
          <a:p>
            <a:pPr>
              <a:defRPr/>
            </a:pPr>
            <a:r>
              <a:rPr lang="en-US" dirty="0"/>
              <a:t>Caution!</a:t>
            </a:r>
          </a:p>
        </p:txBody>
      </p:sp>
      <p:sp>
        <p:nvSpPr>
          <p:cNvPr id="50179" name="Rectangle 3"/>
          <p:cNvSpPr>
            <a:spLocks noGrp="1" noChangeArrowheads="1"/>
          </p:cNvSpPr>
          <p:nvPr>
            <p:ph type="body" idx="1"/>
          </p:nvPr>
        </p:nvSpPr>
        <p:spPr>
          <a:xfrm>
            <a:off x="683568" y="3501008"/>
            <a:ext cx="7772400" cy="2613248"/>
          </a:xfrm>
        </p:spPr>
        <p:txBody>
          <a:bodyPr/>
          <a:lstStyle/>
          <a:p>
            <a:pPr>
              <a:defRPr/>
            </a:pPr>
            <a:r>
              <a:rPr lang="en-US" dirty="0"/>
              <a:t>This type may neglect studies because of time spent in helping others.  </a:t>
            </a:r>
          </a:p>
          <a:p>
            <a:pPr>
              <a:defRPr/>
            </a:pPr>
            <a:r>
              <a:rPr lang="en-US" dirty="0"/>
              <a:t>They may find it difficult to pay attention to material that is not personally meaningful</a:t>
            </a:r>
            <a:r>
              <a:rPr lang="en-US" dirty="0">
                <a:solidFill>
                  <a:srgbClr val="F8F8F8"/>
                </a:solidFill>
              </a:rPr>
              <a:t>.  </a:t>
            </a:r>
          </a:p>
        </p:txBody>
      </p:sp>
      <p:graphicFrame>
        <p:nvGraphicFramePr>
          <p:cNvPr id="50180" name="Object 0"/>
          <p:cNvGraphicFramePr>
            <a:graphicFrameLocks noChangeAspect="1"/>
          </p:cNvGraphicFramePr>
          <p:nvPr>
            <p:extLst>
              <p:ext uri="{D42A27DB-BD31-4B8C-83A1-F6EECF244321}">
                <p14:modId xmlns:p14="http://schemas.microsoft.com/office/powerpoint/2010/main" val="1083616861"/>
              </p:ext>
            </p:extLst>
          </p:nvPr>
        </p:nvGraphicFramePr>
        <p:xfrm>
          <a:off x="4283968" y="1268760"/>
          <a:ext cx="2092325" cy="2005013"/>
        </p:xfrm>
        <a:graphic>
          <a:graphicData uri="http://schemas.openxmlformats.org/presentationml/2006/ole">
            <mc:AlternateContent xmlns:mc="http://schemas.openxmlformats.org/markup-compatibility/2006">
              <mc:Choice xmlns:v="urn:schemas-microsoft-com:vml" Requires="v">
                <p:oleObj spid="_x0000_s12290" name="Clip" r:id="rId3" imgW="2490349" imgH="2385391" progId="MS_ClipArt_Gallery.2">
                  <p:embed/>
                </p:oleObj>
              </mc:Choice>
              <mc:Fallback>
                <p:oleObj name="Clip" r:id="rId3" imgW="2490349" imgH="2385391" progId="MS_ClipArt_Gallery.2">
                  <p:embed/>
                  <p:pic>
                    <p:nvPicPr>
                      <p:cNvPr id="5018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83968" y="1268760"/>
                        <a:ext cx="2092325" cy="20050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1619672" y="1196752"/>
            <a:ext cx="6408737" cy="508000"/>
          </a:xfrm>
        </p:spPr>
        <p:txBody>
          <a:bodyPr/>
          <a:lstStyle/>
          <a:p>
            <a:pPr>
              <a:defRPr/>
            </a:pPr>
            <a:r>
              <a:rPr lang="en-US" dirty="0"/>
              <a:t>Judging</a:t>
            </a:r>
          </a:p>
        </p:txBody>
      </p:sp>
      <p:sp>
        <p:nvSpPr>
          <p:cNvPr id="51203" name="Rectangle 3"/>
          <p:cNvSpPr>
            <a:spLocks noGrp="1" noChangeArrowheads="1"/>
          </p:cNvSpPr>
          <p:nvPr>
            <p:ph type="body" idx="1"/>
          </p:nvPr>
        </p:nvSpPr>
        <p:spPr>
          <a:xfrm>
            <a:off x="1547664" y="1916832"/>
            <a:ext cx="6481763" cy="4752975"/>
          </a:xfrm>
        </p:spPr>
        <p:txBody>
          <a:bodyPr/>
          <a:lstStyle/>
          <a:p>
            <a:pPr>
              <a:defRPr/>
            </a:pPr>
            <a:r>
              <a:rPr lang="en-US" dirty="0"/>
              <a:t>Find ways to organize the material to learn it easier.</a:t>
            </a:r>
          </a:p>
          <a:p>
            <a:pPr>
              <a:defRPr/>
            </a:pPr>
            <a:r>
              <a:rPr lang="en-US" dirty="0"/>
              <a:t>If possible, select instructors who present material in an organized way.</a:t>
            </a:r>
          </a:p>
          <a:p>
            <a:pPr>
              <a:defRPr/>
            </a:pPr>
            <a:r>
              <a:rPr lang="en-US" dirty="0"/>
              <a:t>Set goals and use a schedule to motivate yourself.</a:t>
            </a:r>
          </a:p>
          <a:p>
            <a:pPr>
              <a:defRPr/>
            </a:pPr>
            <a:r>
              <a:rPr lang="en-US" dirty="0"/>
              <a:t>Use a daily planner or to-do list.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1331640" y="1844824"/>
            <a:ext cx="6408737" cy="508000"/>
          </a:xfrm>
        </p:spPr>
        <p:txBody>
          <a:bodyPr/>
          <a:lstStyle/>
          <a:p>
            <a:pPr>
              <a:defRPr/>
            </a:pPr>
            <a:r>
              <a:rPr lang="en-US" dirty="0"/>
              <a:t>Caution!</a:t>
            </a:r>
          </a:p>
        </p:txBody>
      </p:sp>
      <p:sp>
        <p:nvSpPr>
          <p:cNvPr id="52227" name="Rectangle 3"/>
          <p:cNvSpPr>
            <a:spLocks noGrp="1" noChangeArrowheads="1"/>
          </p:cNvSpPr>
          <p:nvPr>
            <p:ph type="body" idx="1"/>
          </p:nvPr>
        </p:nvSpPr>
        <p:spPr>
          <a:xfrm>
            <a:off x="827584" y="3284984"/>
            <a:ext cx="7772400" cy="3134072"/>
          </a:xfrm>
        </p:spPr>
        <p:txBody>
          <a:bodyPr/>
          <a:lstStyle/>
          <a:p>
            <a:pPr>
              <a:defRPr/>
            </a:pPr>
            <a:r>
              <a:rPr lang="en-US" dirty="0"/>
              <a:t>This type tends to be structured and controlled which can limit creativity.  </a:t>
            </a:r>
          </a:p>
          <a:p>
            <a:pPr>
              <a:defRPr/>
            </a:pPr>
            <a:r>
              <a:rPr lang="en-US" dirty="0"/>
              <a:t>They may be in conflict with others who are less organized.  </a:t>
            </a:r>
          </a:p>
          <a:p>
            <a:pPr>
              <a:defRPr/>
            </a:pPr>
            <a:r>
              <a:rPr lang="en-US" dirty="0"/>
              <a:t>They may be overachievers who get stressed easily.  </a:t>
            </a:r>
          </a:p>
        </p:txBody>
      </p:sp>
      <p:graphicFrame>
        <p:nvGraphicFramePr>
          <p:cNvPr id="53252" name="Object 0"/>
          <p:cNvGraphicFramePr>
            <a:graphicFrameLocks noChangeAspect="1"/>
          </p:cNvGraphicFramePr>
          <p:nvPr>
            <p:extLst>
              <p:ext uri="{D42A27DB-BD31-4B8C-83A1-F6EECF244321}">
                <p14:modId xmlns:p14="http://schemas.microsoft.com/office/powerpoint/2010/main" val="2559794209"/>
              </p:ext>
            </p:extLst>
          </p:nvPr>
        </p:nvGraphicFramePr>
        <p:xfrm>
          <a:off x="4067944" y="1268760"/>
          <a:ext cx="1933575" cy="1852613"/>
        </p:xfrm>
        <a:graphic>
          <a:graphicData uri="http://schemas.openxmlformats.org/presentationml/2006/ole">
            <mc:AlternateContent xmlns:mc="http://schemas.openxmlformats.org/markup-compatibility/2006">
              <mc:Choice xmlns:v="urn:schemas-microsoft-com:vml" Requires="v">
                <p:oleObj spid="_x0000_s13314" name="Clip" r:id="rId3" imgW="2490349" imgH="2385391" progId="MS_ClipArt_Gallery.2">
                  <p:embed/>
                </p:oleObj>
              </mc:Choice>
              <mc:Fallback>
                <p:oleObj name="Clip" r:id="rId3" imgW="2490349" imgH="2385391" progId="MS_ClipArt_Gallery.2">
                  <p:embed/>
                  <p:pic>
                    <p:nvPicPr>
                      <p:cNvPr id="53252"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67944" y="1268760"/>
                        <a:ext cx="1933575" cy="18526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547664" y="1556792"/>
            <a:ext cx="6408737" cy="508000"/>
          </a:xfrm>
        </p:spPr>
        <p:txBody>
          <a:bodyPr/>
          <a:lstStyle/>
          <a:p>
            <a:pPr>
              <a:defRPr/>
            </a:pPr>
            <a:r>
              <a:rPr lang="en-US" dirty="0"/>
              <a:t>Perceptive</a:t>
            </a:r>
          </a:p>
        </p:txBody>
      </p:sp>
      <p:sp>
        <p:nvSpPr>
          <p:cNvPr id="53251" name="Rectangle 3"/>
          <p:cNvSpPr>
            <a:spLocks noGrp="1" noChangeArrowheads="1"/>
          </p:cNvSpPr>
          <p:nvPr>
            <p:ph type="body" idx="1"/>
          </p:nvPr>
        </p:nvSpPr>
        <p:spPr>
          <a:xfrm>
            <a:off x="1547664" y="2132856"/>
            <a:ext cx="6481763" cy="3672631"/>
          </a:xfrm>
        </p:spPr>
        <p:txBody>
          <a:bodyPr/>
          <a:lstStyle/>
          <a:p>
            <a:pPr>
              <a:defRPr/>
            </a:pPr>
            <a:r>
              <a:rPr lang="en-US" dirty="0"/>
              <a:t>Good at looking at the possibilities and keeping the options open.</a:t>
            </a:r>
          </a:p>
          <a:p>
            <a:pPr>
              <a:defRPr/>
            </a:pPr>
            <a:r>
              <a:rPr lang="en-US" dirty="0"/>
              <a:t>Allow time to be thorough and complete your work.</a:t>
            </a:r>
          </a:p>
          <a:p>
            <a:pPr>
              <a:defRPr/>
            </a:pPr>
            <a:r>
              <a:rPr lang="en-US" dirty="0"/>
              <a:t>Have fun while learning.</a:t>
            </a:r>
          </a:p>
          <a:p>
            <a:pPr>
              <a:defRPr/>
            </a:pPr>
            <a:r>
              <a:rPr lang="en-US" dirty="0"/>
              <a:t>Study in groups with a mixture of perceptive and judging types.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 for the DWYA</a:t>
            </a:r>
            <a:endParaRPr lang="en-US" altLang="en-US" dirty="0"/>
          </a:p>
        </p:txBody>
      </p:sp>
      <p:sp>
        <p:nvSpPr>
          <p:cNvPr id="114691" name="Rectangle 3"/>
          <p:cNvSpPr>
            <a:spLocks noGrp="1" noChangeArrowheads="1"/>
          </p:cNvSpPr>
          <p:nvPr>
            <p:ph type="body" idx="1"/>
          </p:nvPr>
        </p:nvSpPr>
        <p:spPr>
          <a:xfrm>
            <a:off x="1905000" y="1219200"/>
            <a:ext cx="7056438" cy="5114925"/>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Find a time when you are not tired or rushed.</a:t>
            </a:r>
          </a:p>
          <a:p>
            <a:r>
              <a:rPr lang="en-US" altLang="en-US" dirty="0"/>
              <a:t>There are no right or wrong answers.  </a:t>
            </a:r>
          </a:p>
          <a:p>
            <a:r>
              <a:rPr lang="en-US" altLang="en-US" dirty="0"/>
              <a:t>Answer quickly giving your first impression.  Do not over analyze.</a:t>
            </a:r>
          </a:p>
          <a:p>
            <a:r>
              <a:rPr lang="en-US" altLang="en-US" dirty="0"/>
              <a:t>You will have a chance to look at your profile and change it if you think it is not correct.  </a:t>
            </a:r>
          </a:p>
          <a:p>
            <a:pPr marL="0" indent="0">
              <a:buNone/>
            </a:pPr>
            <a:endParaRPr lang="en-US" altLang="en-US" dirty="0"/>
          </a:p>
        </p:txBody>
      </p:sp>
    </p:spTree>
    <p:extLst>
      <p:ext uri="{BB962C8B-B14F-4D97-AF65-F5344CB8AC3E}">
        <p14:creationId xmlns:p14="http://schemas.microsoft.com/office/powerpoint/2010/main" val="224749532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xfrm>
            <a:off x="1331640" y="1340768"/>
            <a:ext cx="6408737" cy="508000"/>
          </a:xfrm>
        </p:spPr>
        <p:txBody>
          <a:bodyPr/>
          <a:lstStyle/>
          <a:p>
            <a:pPr>
              <a:defRPr/>
            </a:pPr>
            <a:r>
              <a:rPr lang="en-US" dirty="0"/>
              <a:t>Caution!</a:t>
            </a:r>
          </a:p>
        </p:txBody>
      </p:sp>
      <p:sp>
        <p:nvSpPr>
          <p:cNvPr id="54275" name="Rectangle 3"/>
          <p:cNvSpPr>
            <a:spLocks noGrp="1" noChangeArrowheads="1"/>
          </p:cNvSpPr>
          <p:nvPr>
            <p:ph type="body" idx="1"/>
          </p:nvPr>
        </p:nvSpPr>
        <p:spPr>
          <a:xfrm>
            <a:off x="762000" y="3048000"/>
            <a:ext cx="7772400" cy="4114800"/>
          </a:xfrm>
        </p:spPr>
        <p:txBody>
          <a:bodyPr/>
          <a:lstStyle/>
          <a:p>
            <a:pPr>
              <a:defRPr/>
            </a:pPr>
            <a:r>
              <a:rPr lang="en-US" dirty="0"/>
              <a:t>This type may work on too many projects at once.</a:t>
            </a:r>
          </a:p>
          <a:p>
            <a:pPr>
              <a:defRPr/>
            </a:pPr>
            <a:r>
              <a:rPr lang="en-US" dirty="0"/>
              <a:t>Work on managing your time to meet deadlines. </a:t>
            </a:r>
          </a:p>
        </p:txBody>
      </p:sp>
      <p:graphicFrame>
        <p:nvGraphicFramePr>
          <p:cNvPr id="55300" name="Object 0"/>
          <p:cNvGraphicFramePr>
            <a:graphicFrameLocks noChangeAspect="1"/>
          </p:cNvGraphicFramePr>
          <p:nvPr/>
        </p:nvGraphicFramePr>
        <p:xfrm>
          <a:off x="3810000" y="533400"/>
          <a:ext cx="2012950" cy="1928813"/>
        </p:xfrm>
        <a:graphic>
          <a:graphicData uri="http://schemas.openxmlformats.org/presentationml/2006/ole">
            <mc:AlternateContent xmlns:mc="http://schemas.openxmlformats.org/markup-compatibility/2006">
              <mc:Choice xmlns:v="urn:schemas-microsoft-com:vml" Requires="v">
                <p:oleObj spid="_x0000_s14338" name="Clip" r:id="rId3" imgW="2490349" imgH="2385391" progId="MS_ClipArt_Gallery.2">
                  <p:embed/>
                </p:oleObj>
              </mc:Choice>
              <mc:Fallback>
                <p:oleObj name="Clip" r:id="rId3" imgW="2490349" imgH="2385391" progId="MS_ClipArt_Gallery.2">
                  <p:embed/>
                  <p:pic>
                    <p:nvPicPr>
                      <p:cNvPr id="55300" name="Object 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0" y="533400"/>
                        <a:ext cx="2012950" cy="1928813"/>
                      </a:xfrm>
                      <a:prstGeom prst="rect">
                        <a:avLst/>
                      </a:prstGeom>
                      <a:solidFill>
                        <a:srgbClr val="F8F8F8"/>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a:xfrm>
            <a:off x="457200" y="1143000"/>
            <a:ext cx="8517567" cy="1168400"/>
          </a:xfrm>
        </p:spPr>
        <p:txBody>
          <a:bodyPr>
            <a:noAutofit/>
          </a:bodyPr>
          <a:lstStyle/>
          <a:p>
            <a:r>
              <a:rPr lang="en-US" altLang="en-US" sz="3600" dirty="0">
                <a:latin typeface="Arial Rounded MT Bold" panose="020F0704030504030204" pitchFamily="34" charset="0"/>
              </a:rPr>
              <a:t> Personality and your Instructors teaching style</a:t>
            </a:r>
          </a:p>
        </p:txBody>
      </p:sp>
      <p:graphicFrame>
        <p:nvGraphicFramePr>
          <p:cNvPr id="38915" name="Object 3"/>
          <p:cNvGraphicFramePr>
            <a:graphicFrameLocks noChangeAspect="1"/>
          </p:cNvGraphicFramePr>
          <p:nvPr>
            <p:extLst>
              <p:ext uri="{D42A27DB-BD31-4B8C-83A1-F6EECF244321}">
                <p14:modId xmlns:p14="http://schemas.microsoft.com/office/powerpoint/2010/main" val="4001984988"/>
              </p:ext>
            </p:extLst>
          </p:nvPr>
        </p:nvGraphicFramePr>
        <p:xfrm>
          <a:off x="2056745" y="2590801"/>
          <a:ext cx="4524363" cy="3281363"/>
        </p:xfrm>
        <a:graphic>
          <a:graphicData uri="http://schemas.openxmlformats.org/presentationml/2006/ole">
            <mc:AlternateContent xmlns:mc="http://schemas.openxmlformats.org/markup-compatibility/2006">
              <mc:Choice xmlns:v="urn:schemas-microsoft-com:vml" Requires="v">
                <p:oleObj spid="_x0000_s15362" name="Clip" r:id="rId3" imgW="545897" imgH="400507" progId="MS_ClipArt_Gallery.2">
                  <p:embed/>
                </p:oleObj>
              </mc:Choice>
              <mc:Fallback>
                <p:oleObj name="Clip" r:id="rId3" imgW="545897" imgH="400507" progId="MS_ClipArt_Gallery.2">
                  <p:embed/>
                  <p:pic>
                    <p:nvPicPr>
                      <p:cNvPr id="38915"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6745" y="2590801"/>
                        <a:ext cx="4524363" cy="32813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398963" y="2286000"/>
            <a:ext cx="8231744" cy="457200"/>
          </a:xfrm>
        </p:spPr>
        <p:txBody>
          <a:bodyPr>
            <a:normAutofit fontScale="90000"/>
          </a:bodyPr>
          <a:lstStyle/>
          <a:p>
            <a:pPr algn="l" eaLnBrk="1" hangingPunct="1"/>
            <a:r>
              <a:rPr lang="en-US" altLang="en-US" sz="3600" dirty="0">
                <a:solidFill>
                  <a:srgbClr val="FFC000"/>
                </a:solidFill>
              </a:rPr>
              <a:t>                                </a:t>
            </a:r>
            <a:r>
              <a:rPr lang="en-US" altLang="en-US" sz="4000" dirty="0">
                <a:latin typeface="Arial Rounded MT Bold" panose="020F0704030504030204" pitchFamily="34" charset="0"/>
              </a:rPr>
              <a:t>Group Activity </a:t>
            </a:r>
            <a:br>
              <a:rPr lang="en-US" altLang="en-US" sz="4000" b="1" dirty="0">
                <a:latin typeface="Arial Rounded MT Bold" panose="020F0704030504030204" pitchFamily="34" charset="0"/>
              </a:rPr>
            </a:br>
            <a:br>
              <a:rPr lang="en-US" altLang="en-US" sz="4000" b="1" dirty="0">
                <a:latin typeface="Arial Rounded MT Bold" panose="020F0704030504030204" pitchFamily="34" charset="0"/>
              </a:rPr>
            </a:br>
            <a:r>
              <a:rPr lang="en-US" altLang="en-US" sz="3600" dirty="0">
                <a:solidFill>
                  <a:schemeClr val="tx2"/>
                </a:solidFill>
                <a:latin typeface="Century Gothic" panose="020B0502020202020204" pitchFamily="34" charset="0"/>
              </a:rPr>
              <a:t>Everyone has a combination of the these two letters in their personality profile. Find your two letters.</a:t>
            </a:r>
          </a:p>
        </p:txBody>
      </p:sp>
      <p:sp>
        <p:nvSpPr>
          <p:cNvPr id="19459" name="Rectangle 3"/>
          <p:cNvSpPr>
            <a:spLocks noGrp="1" noChangeArrowheads="1"/>
          </p:cNvSpPr>
          <p:nvPr>
            <p:ph type="body" idx="1"/>
          </p:nvPr>
        </p:nvSpPr>
        <p:spPr>
          <a:xfrm>
            <a:off x="1752600" y="3962400"/>
            <a:ext cx="5830818" cy="2667000"/>
          </a:xfrm>
        </p:spPr>
        <p:txBody>
          <a:bodyPr/>
          <a:lstStyle/>
          <a:p>
            <a:pPr algn="ctr" eaLnBrk="1" hangingPunct="1">
              <a:buFontTx/>
              <a:buNone/>
            </a:pPr>
            <a:r>
              <a:rPr lang="en-US" altLang="en-US" sz="4800" dirty="0">
                <a:solidFill>
                  <a:srgbClr val="00FF00"/>
                </a:solidFill>
              </a:rPr>
              <a:t> </a:t>
            </a:r>
            <a:r>
              <a:rPr lang="en-US" altLang="en-US" sz="6000" dirty="0"/>
              <a:t>SJ</a:t>
            </a:r>
            <a:r>
              <a:rPr lang="en-US" altLang="en-US" sz="6000" dirty="0">
                <a:solidFill>
                  <a:srgbClr val="FFC000"/>
                </a:solidFill>
              </a:rPr>
              <a:t> </a:t>
            </a:r>
            <a:r>
              <a:rPr lang="en-US" altLang="en-US" sz="4800" dirty="0">
                <a:solidFill>
                  <a:srgbClr val="FFC000"/>
                </a:solidFill>
              </a:rPr>
              <a:t>                   </a:t>
            </a:r>
            <a:r>
              <a:rPr lang="en-US" altLang="en-US" sz="6000" dirty="0">
                <a:solidFill>
                  <a:srgbClr val="00B0F0"/>
                </a:solidFill>
              </a:rPr>
              <a:t>SP</a:t>
            </a:r>
            <a:endParaRPr lang="en-US" altLang="en-US" sz="4800" dirty="0">
              <a:solidFill>
                <a:srgbClr val="00FF00"/>
              </a:solidFill>
            </a:endParaRPr>
          </a:p>
          <a:p>
            <a:pPr algn="ctr" eaLnBrk="1" hangingPunct="1">
              <a:buFontTx/>
              <a:buNone/>
            </a:pPr>
            <a:r>
              <a:rPr lang="en-US" altLang="en-US" sz="4800" dirty="0">
                <a:solidFill>
                  <a:srgbClr val="00FF00"/>
                </a:solidFill>
              </a:rPr>
              <a:t> </a:t>
            </a:r>
            <a:r>
              <a:rPr lang="en-US" altLang="en-US" sz="6000" dirty="0">
                <a:solidFill>
                  <a:srgbClr val="FF0000"/>
                </a:solidFill>
              </a:rPr>
              <a:t>NF</a:t>
            </a:r>
            <a:r>
              <a:rPr lang="en-US" altLang="en-US" sz="4800" dirty="0">
                <a:solidFill>
                  <a:srgbClr val="00FF00"/>
                </a:solidFill>
              </a:rPr>
              <a:t>                    </a:t>
            </a:r>
            <a:r>
              <a:rPr lang="en-US" altLang="en-US" sz="6000" dirty="0">
                <a:solidFill>
                  <a:srgbClr val="7030A0"/>
                </a:solidFill>
              </a:rPr>
              <a:t>NT</a:t>
            </a:r>
          </a:p>
          <a:p>
            <a:pPr eaLnBrk="1" hangingPunct="1"/>
            <a:endParaRPr lang="en-US" altLang="en-US" sz="4800" dirty="0"/>
          </a:p>
          <a:p>
            <a:pPr eaLnBrk="1" hangingPunct="1"/>
            <a:endParaRPr lang="en-US" altLang="en-US"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 calcmode="lin" valueType="num">
                                      <p:cBhvr additive="base">
                                        <p:cTn id="7"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945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9459">
                                            <p:txEl>
                                              <p:pRg st="1" end="1"/>
                                            </p:txEl>
                                          </p:spTgt>
                                        </p:tgtEl>
                                        <p:attrNameLst>
                                          <p:attrName>style.visibility</p:attrName>
                                        </p:attrNameLst>
                                      </p:cBhvr>
                                      <p:to>
                                        <p:strVal val="visible"/>
                                      </p:to>
                                    </p:set>
                                    <p:anim calcmode="lin" valueType="num">
                                      <p:cBhvr additive="base">
                                        <p:cTn id="13"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9459">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475656" y="1196752"/>
            <a:ext cx="6408737" cy="508000"/>
          </a:xfrm>
        </p:spPr>
        <p:txBody>
          <a:bodyPr/>
          <a:lstStyle/>
          <a:p>
            <a:pPr>
              <a:defRPr/>
            </a:pPr>
            <a:r>
              <a:rPr lang="en-US" dirty="0"/>
              <a:t>Group Activity: Divide into 4 GROUPS</a:t>
            </a:r>
          </a:p>
        </p:txBody>
      </p:sp>
      <p:sp>
        <p:nvSpPr>
          <p:cNvPr id="91139" name="Rectangle 3"/>
          <p:cNvSpPr>
            <a:spLocks noGrp="1" noChangeArrowheads="1"/>
          </p:cNvSpPr>
          <p:nvPr>
            <p:ph type="body" idx="1"/>
          </p:nvPr>
        </p:nvSpPr>
        <p:spPr>
          <a:xfrm>
            <a:off x="1259632" y="1988840"/>
            <a:ext cx="6481763" cy="4752975"/>
          </a:xfrm>
        </p:spPr>
        <p:txBody>
          <a:bodyPr/>
          <a:lstStyle/>
          <a:p>
            <a:pPr marL="0" indent="0">
              <a:buNone/>
              <a:defRPr/>
            </a:pPr>
            <a:r>
              <a:rPr lang="en-US" sz="4800" dirty="0"/>
              <a:t>SJ                    NT</a:t>
            </a:r>
          </a:p>
          <a:p>
            <a:pPr marL="0" indent="0">
              <a:buNone/>
              <a:defRPr/>
            </a:pPr>
            <a:r>
              <a:rPr lang="en-US" sz="4800" dirty="0"/>
              <a:t>SP                    NF</a:t>
            </a:r>
          </a:p>
          <a:p>
            <a:pPr>
              <a:defRPr/>
            </a:pPr>
            <a:endParaRPr lang="en-US" sz="4800" dirty="0"/>
          </a:p>
          <a:p>
            <a:pPr>
              <a:defRPr/>
            </a:pPr>
            <a:endParaRPr lang="en-US" dirty="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533400"/>
            <a:ext cx="7775575" cy="1176338"/>
          </a:xfrm>
        </p:spPr>
        <p:txBody>
          <a:bodyPr/>
          <a:lstStyle/>
          <a:p>
            <a:pPr algn="ctr">
              <a:defRPr/>
            </a:pPr>
            <a:r>
              <a:rPr lang="en-US" b="1" dirty="0"/>
              <a:t>NT   THINKER</a:t>
            </a:r>
          </a:p>
        </p:txBody>
      </p:sp>
      <p:sp>
        <p:nvSpPr>
          <p:cNvPr id="60419" name="Text Box 3"/>
          <p:cNvSpPr txBox="1">
            <a:spLocks noChangeArrowheads="1"/>
          </p:cNvSpPr>
          <p:nvPr/>
        </p:nvSpPr>
        <p:spPr bwMode="auto">
          <a:xfrm>
            <a:off x="1276350" y="1735138"/>
            <a:ext cx="5937844"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Likes quiet time for thinking</a:t>
            </a:r>
          </a:p>
          <a:p>
            <a:pPr>
              <a:buFontTx/>
              <a:buChar char="•"/>
            </a:pPr>
            <a:r>
              <a:rPr lang="en-US" altLang="en-US" sz="3600" dirty="0">
                <a:solidFill>
                  <a:schemeClr val="tx2"/>
                </a:solidFill>
                <a:latin typeface="Arial" charset="0"/>
              </a:rPr>
              <a:t>Likes problem solving</a:t>
            </a:r>
          </a:p>
          <a:p>
            <a:pPr>
              <a:buFontTx/>
              <a:buChar char="•"/>
            </a:pPr>
            <a:r>
              <a:rPr lang="en-US" altLang="en-US" sz="3600" dirty="0">
                <a:solidFill>
                  <a:schemeClr val="tx2"/>
                </a:solidFill>
                <a:latin typeface="Arial" charset="0"/>
              </a:rPr>
              <a:t>Skeptical</a:t>
            </a:r>
          </a:p>
          <a:p>
            <a:pPr>
              <a:buFontTx/>
              <a:buChar char="•"/>
            </a:pPr>
            <a:r>
              <a:rPr lang="en-US" altLang="en-US" sz="3600" dirty="0">
                <a:solidFill>
                  <a:schemeClr val="tx2"/>
                </a:solidFill>
                <a:latin typeface="Arial" charset="0"/>
              </a:rPr>
              <a:t>Analytic</a:t>
            </a:r>
          </a:p>
          <a:p>
            <a:pPr>
              <a:buFontTx/>
              <a:buChar char="•"/>
            </a:pPr>
            <a:r>
              <a:rPr lang="en-US" altLang="en-US" sz="3600" dirty="0">
                <a:solidFill>
                  <a:schemeClr val="tx2"/>
                </a:solidFill>
                <a:latin typeface="Arial" charset="0"/>
              </a:rPr>
              <a:t>Logical</a:t>
            </a:r>
          </a:p>
          <a:p>
            <a:pPr>
              <a:buFontTx/>
              <a:buChar char="•"/>
            </a:pPr>
            <a:r>
              <a:rPr lang="en-US" altLang="en-US" sz="3600" dirty="0">
                <a:solidFill>
                  <a:schemeClr val="tx2"/>
                </a:solidFill>
                <a:latin typeface="Arial" charset="0"/>
              </a:rPr>
              <a:t>Curious</a:t>
            </a:r>
          </a:p>
        </p:txBody>
      </p:sp>
    </p:spTree>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971600" y="1068388"/>
            <a:ext cx="4968577" cy="508000"/>
          </a:xfrm>
        </p:spPr>
        <p:txBody>
          <a:bodyPr/>
          <a:lstStyle/>
          <a:p>
            <a:pPr>
              <a:defRPr/>
            </a:pPr>
            <a:r>
              <a:rPr lang="en-US" b="1" dirty="0"/>
              <a:t>NF   GIVER</a:t>
            </a:r>
          </a:p>
        </p:txBody>
      </p:sp>
      <p:sp>
        <p:nvSpPr>
          <p:cNvPr id="61443" name="Text Box 3"/>
          <p:cNvSpPr txBox="1">
            <a:spLocks noChangeArrowheads="1"/>
          </p:cNvSpPr>
          <p:nvPr/>
        </p:nvSpPr>
        <p:spPr bwMode="auto">
          <a:xfrm>
            <a:off x="1177925" y="1576388"/>
            <a:ext cx="5937844"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Enjoys studying with others</a:t>
            </a:r>
          </a:p>
          <a:p>
            <a:pPr>
              <a:buFontTx/>
              <a:buChar char="•"/>
            </a:pPr>
            <a:r>
              <a:rPr lang="en-US" altLang="en-US" sz="3600" dirty="0">
                <a:solidFill>
                  <a:schemeClr val="tx2"/>
                </a:solidFill>
                <a:latin typeface="Arial" charset="0"/>
              </a:rPr>
              <a:t>Enjoys helping others learn</a:t>
            </a:r>
          </a:p>
          <a:p>
            <a:pPr>
              <a:buFontTx/>
              <a:buChar char="•"/>
            </a:pPr>
            <a:r>
              <a:rPr lang="en-US" altLang="en-US" sz="3600" dirty="0">
                <a:solidFill>
                  <a:schemeClr val="tx2"/>
                </a:solidFill>
                <a:latin typeface="Arial" charset="0"/>
              </a:rPr>
              <a:t>Enthusiastic</a:t>
            </a:r>
          </a:p>
          <a:p>
            <a:pPr>
              <a:buFontTx/>
              <a:buChar char="•"/>
            </a:pPr>
            <a:r>
              <a:rPr lang="en-US" altLang="en-US" sz="3600" dirty="0">
                <a:solidFill>
                  <a:schemeClr val="tx2"/>
                </a:solidFill>
                <a:latin typeface="Arial" charset="0"/>
              </a:rPr>
              <a:t>Romantic</a:t>
            </a:r>
          </a:p>
          <a:p>
            <a:pPr>
              <a:buFontTx/>
              <a:buChar char="•"/>
            </a:pPr>
            <a:r>
              <a:rPr lang="en-US" altLang="en-US" sz="3600" dirty="0">
                <a:solidFill>
                  <a:schemeClr val="tx2"/>
                </a:solidFill>
                <a:latin typeface="Arial" charset="0"/>
              </a:rPr>
              <a:t>Intuitive</a:t>
            </a:r>
          </a:p>
          <a:p>
            <a:pPr>
              <a:buFontTx/>
              <a:buChar char="•"/>
            </a:pPr>
            <a:r>
              <a:rPr lang="en-US" altLang="en-US" sz="3600" dirty="0">
                <a:solidFill>
                  <a:schemeClr val="tx2"/>
                </a:solidFill>
                <a:latin typeface="Arial" charset="0"/>
              </a:rPr>
              <a:t>Intensive</a:t>
            </a:r>
          </a:p>
          <a:p>
            <a:pPr>
              <a:buFontTx/>
              <a:buChar char="•"/>
            </a:pPr>
            <a:r>
              <a:rPr lang="en-US" altLang="en-US" sz="3600" dirty="0">
                <a:solidFill>
                  <a:schemeClr val="tx2"/>
                </a:solidFill>
                <a:latin typeface="Arial" charset="0"/>
              </a:rPr>
              <a:t>Authentic</a:t>
            </a:r>
          </a:p>
        </p:txBody>
      </p:sp>
    </p:spTree>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990600" y="1222375"/>
            <a:ext cx="6408737" cy="508000"/>
          </a:xfrm>
        </p:spPr>
        <p:txBody>
          <a:bodyPr/>
          <a:lstStyle/>
          <a:p>
            <a:pPr>
              <a:defRPr/>
            </a:pPr>
            <a:r>
              <a:rPr lang="en-US" b="1" dirty="0"/>
              <a:t>SJ   ORGANIZER</a:t>
            </a:r>
          </a:p>
        </p:txBody>
      </p:sp>
      <p:sp>
        <p:nvSpPr>
          <p:cNvPr id="62467" name="Text Box 3"/>
          <p:cNvSpPr txBox="1">
            <a:spLocks noChangeArrowheads="1"/>
          </p:cNvSpPr>
          <p:nvPr/>
        </p:nvSpPr>
        <p:spPr bwMode="auto">
          <a:xfrm>
            <a:off x="990600" y="1730375"/>
            <a:ext cx="6784230" cy="3970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Organize the material to learn it</a:t>
            </a:r>
          </a:p>
          <a:p>
            <a:pPr>
              <a:buFontTx/>
              <a:buChar char="•"/>
            </a:pPr>
            <a:r>
              <a:rPr lang="en-US" altLang="en-US" sz="3600" dirty="0">
                <a:solidFill>
                  <a:schemeClr val="tx2"/>
                </a:solidFill>
                <a:latin typeface="Arial" charset="0"/>
              </a:rPr>
              <a:t>Try highlighting or flash cards</a:t>
            </a:r>
          </a:p>
          <a:p>
            <a:pPr>
              <a:buFontTx/>
              <a:buChar char="•"/>
            </a:pPr>
            <a:r>
              <a:rPr lang="en-US" altLang="en-US" sz="3600" dirty="0">
                <a:solidFill>
                  <a:schemeClr val="tx2"/>
                </a:solidFill>
                <a:latin typeface="Arial" charset="0"/>
              </a:rPr>
              <a:t>Responsible</a:t>
            </a:r>
          </a:p>
          <a:p>
            <a:pPr>
              <a:buFontTx/>
              <a:buChar char="•"/>
            </a:pPr>
            <a:r>
              <a:rPr lang="en-US" altLang="en-US" sz="3600" dirty="0">
                <a:solidFill>
                  <a:schemeClr val="tx2"/>
                </a:solidFill>
                <a:latin typeface="Arial" charset="0"/>
              </a:rPr>
              <a:t>Helpful</a:t>
            </a:r>
          </a:p>
          <a:p>
            <a:pPr>
              <a:buFontTx/>
              <a:buChar char="•"/>
            </a:pPr>
            <a:r>
              <a:rPr lang="en-US" altLang="en-US" sz="3600" dirty="0">
                <a:solidFill>
                  <a:schemeClr val="tx2"/>
                </a:solidFill>
                <a:latin typeface="Arial" charset="0"/>
              </a:rPr>
              <a:t>Hard-working</a:t>
            </a:r>
          </a:p>
          <a:p>
            <a:pPr>
              <a:buFontTx/>
              <a:buChar char="•"/>
            </a:pPr>
            <a:r>
              <a:rPr lang="en-US" altLang="en-US" sz="3600" dirty="0">
                <a:solidFill>
                  <a:schemeClr val="tx2"/>
                </a:solidFill>
                <a:latin typeface="Arial" charset="0"/>
              </a:rPr>
              <a:t>Loyal</a:t>
            </a:r>
          </a:p>
          <a:p>
            <a:pPr>
              <a:buFontTx/>
              <a:buChar char="•"/>
            </a:pPr>
            <a:r>
              <a:rPr lang="en-US" altLang="en-US" sz="3600" dirty="0">
                <a:solidFill>
                  <a:schemeClr val="tx2"/>
                </a:solidFill>
                <a:latin typeface="Arial" charset="0"/>
              </a:rPr>
              <a:t>Traditional</a:t>
            </a:r>
          </a:p>
        </p:txBody>
      </p:sp>
    </p:spTree>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1477963" y="1093069"/>
            <a:ext cx="6408737" cy="508000"/>
          </a:xfrm>
        </p:spPr>
        <p:txBody>
          <a:bodyPr/>
          <a:lstStyle/>
          <a:p>
            <a:pPr>
              <a:defRPr/>
            </a:pPr>
            <a:r>
              <a:rPr lang="en-US" b="1" dirty="0"/>
              <a:t>SP   ADVENTURER</a:t>
            </a:r>
          </a:p>
        </p:txBody>
      </p:sp>
      <p:sp>
        <p:nvSpPr>
          <p:cNvPr id="63491" name="Text Box 3"/>
          <p:cNvSpPr txBox="1">
            <a:spLocks noChangeArrowheads="1"/>
          </p:cNvSpPr>
          <p:nvPr/>
        </p:nvSpPr>
        <p:spPr bwMode="auto">
          <a:xfrm>
            <a:off x="1477963" y="1611313"/>
            <a:ext cx="6219972" cy="5139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buFontTx/>
              <a:buChar char="•"/>
            </a:pPr>
            <a:r>
              <a:rPr lang="en-US" altLang="en-US" sz="3600" dirty="0">
                <a:solidFill>
                  <a:schemeClr val="tx2"/>
                </a:solidFill>
                <a:latin typeface="Arial" charset="0"/>
              </a:rPr>
              <a:t>Study in a variety of ways</a:t>
            </a:r>
          </a:p>
          <a:p>
            <a:pPr>
              <a:buFontTx/>
              <a:buChar char="•"/>
            </a:pPr>
            <a:r>
              <a:rPr lang="en-US" altLang="en-US" sz="3600" dirty="0">
                <a:solidFill>
                  <a:schemeClr val="tx2"/>
                </a:solidFill>
                <a:latin typeface="Arial" charset="0"/>
              </a:rPr>
              <a:t>Keep on the move</a:t>
            </a:r>
          </a:p>
          <a:p>
            <a:pPr>
              <a:buFontTx/>
              <a:buChar char="•"/>
            </a:pPr>
            <a:r>
              <a:rPr lang="en-US" altLang="en-US" sz="3600" dirty="0">
                <a:solidFill>
                  <a:schemeClr val="tx2"/>
                </a:solidFill>
                <a:latin typeface="Arial" charset="0"/>
              </a:rPr>
              <a:t>Develop games to memorize</a:t>
            </a:r>
          </a:p>
          <a:p>
            <a:pPr>
              <a:buFontTx/>
              <a:buChar char="•"/>
            </a:pPr>
            <a:r>
              <a:rPr lang="en-US" altLang="en-US" sz="3600" dirty="0">
                <a:solidFill>
                  <a:schemeClr val="tx2"/>
                </a:solidFill>
                <a:latin typeface="Arial" charset="0"/>
              </a:rPr>
              <a:t>Study with fun people</a:t>
            </a:r>
          </a:p>
          <a:p>
            <a:pPr>
              <a:buFontTx/>
              <a:buChar char="•"/>
            </a:pPr>
            <a:r>
              <a:rPr lang="en-US" altLang="en-US" sz="3600" dirty="0">
                <a:solidFill>
                  <a:schemeClr val="tx2"/>
                </a:solidFill>
                <a:latin typeface="Arial" charset="0"/>
              </a:rPr>
              <a:t>Playful</a:t>
            </a:r>
          </a:p>
          <a:p>
            <a:pPr>
              <a:buFontTx/>
              <a:buChar char="•"/>
            </a:pPr>
            <a:r>
              <a:rPr lang="en-US" altLang="en-US" sz="3600" dirty="0">
                <a:solidFill>
                  <a:schemeClr val="tx2"/>
                </a:solidFill>
                <a:latin typeface="Arial" charset="0"/>
              </a:rPr>
              <a:t>Optimistic</a:t>
            </a:r>
          </a:p>
          <a:p>
            <a:pPr>
              <a:buFontTx/>
              <a:buChar char="•"/>
            </a:pPr>
            <a:r>
              <a:rPr lang="en-US" altLang="en-US" sz="3600" dirty="0">
                <a:solidFill>
                  <a:schemeClr val="tx2"/>
                </a:solidFill>
                <a:latin typeface="Arial" charset="0"/>
              </a:rPr>
              <a:t>Daring</a:t>
            </a:r>
          </a:p>
          <a:p>
            <a:pPr>
              <a:buFontTx/>
              <a:buChar char="•"/>
            </a:pPr>
            <a:r>
              <a:rPr lang="en-US" altLang="en-US" sz="3600" dirty="0">
                <a:latin typeface="Arial" charset="0"/>
              </a:rPr>
              <a:t>Impulsive</a:t>
            </a:r>
          </a:p>
          <a:p>
            <a:endParaRPr lang="en-US" altLang="en-US" sz="4000" dirty="0">
              <a:latin typeface="Arial" charset="0"/>
            </a:endParaRPr>
          </a:p>
        </p:txBody>
      </p:sp>
    </p:spTree>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685800" y="1600200"/>
            <a:ext cx="7772400" cy="1143000"/>
          </a:xfrm>
        </p:spPr>
        <p:txBody>
          <a:bodyPr/>
          <a:lstStyle/>
          <a:p>
            <a:pPr>
              <a:defRPr/>
            </a:pPr>
            <a:r>
              <a:rPr lang="en-US"/>
              <a:t>Group Activity: Make a list of adjectives that describe your favorite teacher.  Have the recorder write your responses on the board.</a:t>
            </a:r>
          </a:p>
        </p:txBody>
      </p:sp>
      <p:pic>
        <p:nvPicPr>
          <p:cNvPr id="6553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9832" y="3501008"/>
            <a:ext cx="2581275" cy="191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691680" y="1628800"/>
            <a:ext cx="6408737" cy="508000"/>
          </a:xfrm>
        </p:spPr>
        <p:txBody>
          <a:bodyPr/>
          <a:lstStyle/>
          <a:p>
            <a:pPr>
              <a:defRPr/>
            </a:pPr>
            <a:r>
              <a:rPr lang="en-US" dirty="0"/>
              <a:t>Here are some typical responses.  </a:t>
            </a:r>
            <a:r>
              <a:rPr lang="en-US" dirty="0">
                <a:solidFill>
                  <a:srgbClr val="FFFF66"/>
                </a:solidFill>
              </a:rPr>
              <a:t> </a:t>
            </a:r>
            <a:br>
              <a:rPr lang="en-US" dirty="0">
                <a:solidFill>
                  <a:srgbClr val="FFFF66"/>
                </a:solidFill>
              </a:rPr>
            </a:br>
            <a:r>
              <a:rPr lang="en-US" dirty="0"/>
              <a:t>Are yours similar?</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 for the DWYA</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r>
              <a:rPr lang="en-US" altLang="en-US" dirty="0"/>
              <a:t>Answer the questions </a:t>
            </a:r>
            <a:r>
              <a:rPr lang="en-US" altLang="en-US" dirty="0">
                <a:solidFill>
                  <a:srgbClr val="C90715"/>
                </a:solidFill>
              </a:rPr>
              <a:t>honestly</a:t>
            </a:r>
            <a:r>
              <a:rPr lang="en-US" altLang="en-US" dirty="0"/>
              <a:t> to get the best results.</a:t>
            </a:r>
          </a:p>
          <a:p>
            <a:r>
              <a:rPr lang="en-US" altLang="en-US" dirty="0"/>
              <a:t>Answer the questions </a:t>
            </a:r>
            <a:r>
              <a:rPr lang="en-US" altLang="en-US" dirty="0">
                <a:solidFill>
                  <a:srgbClr val="C00000"/>
                </a:solidFill>
              </a:rPr>
              <a:t>how you usually are when you are not stressed.  </a:t>
            </a:r>
          </a:p>
          <a:p>
            <a:r>
              <a:rPr lang="en-US" altLang="en-US" dirty="0"/>
              <a:t>Do not answer the questions:</a:t>
            </a:r>
          </a:p>
          <a:p>
            <a:pPr lvl="1"/>
            <a:r>
              <a:rPr lang="en-US" altLang="en-US" dirty="0"/>
              <a:t>How you want to be</a:t>
            </a:r>
          </a:p>
          <a:p>
            <a:pPr lvl="1"/>
            <a:r>
              <a:rPr lang="en-US" altLang="en-US" dirty="0"/>
              <a:t>How you have to be at home, work or school</a:t>
            </a:r>
          </a:p>
          <a:p>
            <a:pPr lvl="1"/>
            <a:r>
              <a:rPr lang="en-US" altLang="en-US" dirty="0"/>
              <a:t>How others want you to be</a:t>
            </a:r>
          </a:p>
          <a:p>
            <a:pPr marL="0" indent="0">
              <a:buNone/>
            </a:pPr>
            <a:endParaRPr lang="en-US" altLang="en-US" dirty="0"/>
          </a:p>
        </p:txBody>
      </p:sp>
    </p:spTree>
    <p:extLst>
      <p:ext uri="{BB962C8B-B14F-4D97-AF65-F5344CB8AC3E}">
        <p14:creationId xmlns:p14="http://schemas.microsoft.com/office/powerpoint/2010/main" val="2398932466"/>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547664" y="836712"/>
            <a:ext cx="6408737" cy="508000"/>
          </a:xfrm>
        </p:spPr>
        <p:txBody>
          <a:bodyPr/>
          <a:lstStyle/>
          <a:p>
            <a:pPr>
              <a:defRPr/>
            </a:pPr>
            <a:r>
              <a:rPr lang="en-US" dirty="0"/>
              <a:t>SJ</a:t>
            </a:r>
          </a:p>
        </p:txBody>
      </p:sp>
      <p:pic>
        <p:nvPicPr>
          <p:cNvPr id="675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676400"/>
            <a:ext cx="5534025" cy="445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1043608" y="980728"/>
            <a:ext cx="6408737" cy="508000"/>
          </a:xfrm>
        </p:spPr>
        <p:txBody>
          <a:bodyPr/>
          <a:lstStyle/>
          <a:p>
            <a:pPr>
              <a:defRPr/>
            </a:pPr>
            <a:r>
              <a:rPr lang="en-US"/>
              <a:t>SJ</a:t>
            </a:r>
          </a:p>
        </p:txBody>
      </p:sp>
      <p:sp>
        <p:nvSpPr>
          <p:cNvPr id="66563" name="Rectangle 3"/>
          <p:cNvSpPr>
            <a:spLocks noGrp="1" noChangeArrowheads="1"/>
          </p:cNvSpPr>
          <p:nvPr>
            <p:ph type="body" idx="1"/>
          </p:nvPr>
        </p:nvSpPr>
        <p:spPr>
          <a:xfrm>
            <a:off x="838200" y="1524000"/>
            <a:ext cx="7772400" cy="4114800"/>
          </a:xfrm>
        </p:spPr>
        <p:txBody>
          <a:bodyPr/>
          <a:lstStyle/>
          <a:p>
            <a:pPr>
              <a:defRPr/>
            </a:pPr>
            <a:r>
              <a:rPr lang="en-US" sz="2800" dirty="0"/>
              <a:t>Responsible		Dependable</a:t>
            </a:r>
          </a:p>
          <a:p>
            <a:pPr>
              <a:defRPr/>
            </a:pPr>
            <a:r>
              <a:rPr lang="en-US" sz="2800" dirty="0"/>
              <a:t>Fair			Practical</a:t>
            </a:r>
          </a:p>
          <a:p>
            <a:pPr>
              <a:defRPr/>
            </a:pPr>
            <a:r>
              <a:rPr lang="en-US" sz="2800" dirty="0"/>
              <a:t>Role model           	Prepared</a:t>
            </a:r>
          </a:p>
          <a:p>
            <a:pPr>
              <a:defRPr/>
            </a:pPr>
            <a:r>
              <a:rPr lang="en-US" sz="2800" dirty="0"/>
              <a:t>Dedicated		In Control  </a:t>
            </a:r>
          </a:p>
          <a:p>
            <a:pPr>
              <a:defRPr/>
            </a:pPr>
            <a:r>
              <a:rPr lang="en-US" sz="2800" dirty="0"/>
              <a:t>Experienced		Organized </a:t>
            </a:r>
          </a:p>
          <a:p>
            <a:pPr>
              <a:defRPr/>
            </a:pPr>
            <a:r>
              <a:rPr lang="en-US" sz="2800" dirty="0"/>
              <a:t>Take Charge		Step by step  </a:t>
            </a:r>
          </a:p>
          <a:p>
            <a:pPr>
              <a:defRPr/>
            </a:pPr>
            <a:r>
              <a:rPr lang="en-US" sz="2800" dirty="0"/>
              <a:t>Specific			Precise</a:t>
            </a:r>
          </a:p>
          <a:p>
            <a:pPr>
              <a:defRPr/>
            </a:pPr>
            <a:r>
              <a:rPr lang="en-US" sz="2800" dirty="0"/>
              <a:t>To the Point              Rewards for Good Work</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907704" y="1268760"/>
            <a:ext cx="6408737" cy="508000"/>
          </a:xfrm>
        </p:spPr>
        <p:txBody>
          <a:bodyPr/>
          <a:lstStyle/>
          <a:p>
            <a:pPr>
              <a:defRPr/>
            </a:pPr>
            <a:r>
              <a:rPr lang="en-US" dirty="0"/>
              <a:t>SP</a:t>
            </a:r>
          </a:p>
        </p:txBody>
      </p:sp>
      <p:graphicFrame>
        <p:nvGraphicFramePr>
          <p:cNvPr id="69635" name="Object 4"/>
          <p:cNvGraphicFramePr>
            <a:graphicFrameLocks noChangeAspect="1"/>
          </p:cNvGraphicFramePr>
          <p:nvPr>
            <p:extLst>
              <p:ext uri="{D42A27DB-BD31-4B8C-83A1-F6EECF244321}">
                <p14:modId xmlns:p14="http://schemas.microsoft.com/office/powerpoint/2010/main" val="2099639704"/>
              </p:ext>
            </p:extLst>
          </p:nvPr>
        </p:nvGraphicFramePr>
        <p:xfrm>
          <a:off x="2051720" y="2132856"/>
          <a:ext cx="4604717" cy="4312824"/>
        </p:xfrm>
        <a:graphic>
          <a:graphicData uri="http://schemas.openxmlformats.org/presentationml/2006/ole">
            <mc:AlternateContent xmlns:mc="http://schemas.openxmlformats.org/markup-compatibility/2006">
              <mc:Choice xmlns:v="urn:schemas-microsoft-com:vml" Requires="v">
                <p:oleObj spid="_x0000_s16386" name="Clip" r:id="rId3" imgW="2276947" imgH="2132091" progId="MS_ClipArt_Gallery.2">
                  <p:embed/>
                </p:oleObj>
              </mc:Choice>
              <mc:Fallback>
                <p:oleObj name="Clip" r:id="rId3" imgW="2276947" imgH="2132091" progId="MS_ClipArt_Gallery.2">
                  <p:embed/>
                  <p:pic>
                    <p:nvPicPr>
                      <p:cNvPr id="69635"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1720" y="2132856"/>
                        <a:ext cx="4604717" cy="4312824"/>
                      </a:xfrm>
                      <a:prstGeom prst="rect">
                        <a:avLst/>
                      </a:prstGeom>
                      <a:noFill/>
                      <a:ln>
                        <a:noFill/>
                      </a:ln>
                    </p:spPr>
                  </p:pic>
                </p:oleObj>
              </mc:Fallback>
            </mc:AlternateContent>
          </a:graphicData>
        </a:graphic>
      </p:graphicFrame>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899592" y="1196752"/>
            <a:ext cx="6408737" cy="508000"/>
          </a:xfrm>
        </p:spPr>
        <p:txBody>
          <a:bodyPr/>
          <a:lstStyle/>
          <a:p>
            <a:pPr>
              <a:defRPr/>
            </a:pPr>
            <a:r>
              <a:rPr lang="en-US"/>
              <a:t>SP</a:t>
            </a:r>
          </a:p>
        </p:txBody>
      </p:sp>
      <p:sp>
        <p:nvSpPr>
          <p:cNvPr id="64515" name="Rectangle 3"/>
          <p:cNvSpPr>
            <a:spLocks noGrp="1" noChangeArrowheads="1"/>
          </p:cNvSpPr>
          <p:nvPr>
            <p:ph type="body" idx="1"/>
          </p:nvPr>
        </p:nvSpPr>
        <p:spPr>
          <a:xfrm>
            <a:off x="685800" y="1905000"/>
            <a:ext cx="8458200" cy="4114800"/>
          </a:xfrm>
        </p:spPr>
        <p:txBody>
          <a:bodyPr/>
          <a:lstStyle/>
          <a:p>
            <a:pPr marL="0" indent="0">
              <a:buNone/>
              <a:defRPr/>
            </a:pPr>
            <a:r>
              <a:rPr lang="en-US" dirty="0"/>
              <a:t>Unpredictable			Laid Back</a:t>
            </a:r>
          </a:p>
          <a:p>
            <a:pPr marL="0" indent="0">
              <a:buNone/>
              <a:defRPr/>
            </a:pPr>
            <a:r>
              <a:rPr lang="en-US" dirty="0"/>
              <a:t>Opportunities			Exploration</a:t>
            </a:r>
          </a:p>
          <a:p>
            <a:pPr marL="0" indent="0">
              <a:buNone/>
              <a:defRPr/>
            </a:pPr>
            <a:r>
              <a:rPr lang="en-US" dirty="0"/>
              <a:t>Fun!					Entertaining		</a:t>
            </a:r>
          </a:p>
          <a:p>
            <a:pPr marL="0" indent="0">
              <a:buNone/>
              <a:defRPr/>
            </a:pPr>
            <a:r>
              <a:rPr lang="en-US" dirty="0"/>
              <a:t>Sense of Humor			Flexible</a:t>
            </a:r>
          </a:p>
          <a:p>
            <a:pPr marL="0" indent="0">
              <a:buNone/>
              <a:defRPr/>
            </a:pPr>
            <a:r>
              <a:rPr lang="en-US" dirty="0"/>
              <a:t>Interesting				Variety</a:t>
            </a:r>
          </a:p>
          <a:p>
            <a:pPr marL="0" indent="0">
              <a:buNone/>
              <a:defRPr/>
            </a:pPr>
            <a:r>
              <a:rPr lang="en-US" dirty="0"/>
              <a:t>On the Go 				Patient</a:t>
            </a:r>
          </a:p>
          <a:p>
            <a:pPr marL="0" indent="0">
              <a:buNone/>
              <a:defRPr/>
            </a:pPr>
            <a:r>
              <a:rPr lang="en-US" dirty="0"/>
              <a:t>Different Perspectives  	Try New Things</a:t>
            </a:r>
          </a:p>
          <a:p>
            <a:pPr>
              <a:defRPr/>
            </a:pPr>
            <a:endParaRPr lang="en-US" dirty="0">
              <a:solidFill>
                <a:srgbClr val="F8F8F8"/>
              </a:solidFill>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835696" y="1196752"/>
            <a:ext cx="6408737" cy="508000"/>
          </a:xfrm>
        </p:spPr>
        <p:txBody>
          <a:bodyPr/>
          <a:lstStyle/>
          <a:p>
            <a:pPr>
              <a:defRPr/>
            </a:pPr>
            <a:r>
              <a:rPr lang="en-US" dirty="0"/>
              <a:t>NF</a:t>
            </a:r>
          </a:p>
        </p:txBody>
      </p:sp>
      <p:pic>
        <p:nvPicPr>
          <p:cNvPr id="7168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2063899"/>
            <a:ext cx="5276056" cy="3957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xfrm>
            <a:off x="971600" y="1052736"/>
            <a:ext cx="6408737" cy="508000"/>
          </a:xfrm>
        </p:spPr>
        <p:txBody>
          <a:bodyPr/>
          <a:lstStyle/>
          <a:p>
            <a:pPr>
              <a:defRPr/>
            </a:pPr>
            <a:r>
              <a:rPr lang="en-US"/>
              <a:t>NF</a:t>
            </a:r>
          </a:p>
        </p:txBody>
      </p:sp>
      <p:sp>
        <p:nvSpPr>
          <p:cNvPr id="62467" name="Rectangle 3"/>
          <p:cNvSpPr>
            <a:spLocks noGrp="1" noChangeArrowheads="1"/>
          </p:cNvSpPr>
          <p:nvPr>
            <p:ph type="body" idx="1"/>
          </p:nvPr>
        </p:nvSpPr>
        <p:spPr>
          <a:xfrm>
            <a:off x="685800" y="1752600"/>
            <a:ext cx="7772400" cy="4114800"/>
          </a:xfrm>
        </p:spPr>
        <p:txBody>
          <a:bodyPr/>
          <a:lstStyle/>
          <a:p>
            <a:pPr marL="0" indent="0">
              <a:buNone/>
              <a:defRPr/>
            </a:pPr>
            <a:r>
              <a:rPr lang="en-US" dirty="0"/>
              <a:t>Open				Creative</a:t>
            </a:r>
          </a:p>
          <a:p>
            <a:pPr marL="0" indent="0">
              <a:buNone/>
              <a:defRPr/>
            </a:pPr>
            <a:r>
              <a:rPr lang="en-US" dirty="0"/>
              <a:t>Calm				Honest</a:t>
            </a:r>
          </a:p>
          <a:p>
            <a:pPr marL="0" indent="0">
              <a:buNone/>
              <a:defRPr/>
            </a:pPr>
            <a:r>
              <a:rPr lang="en-US" dirty="0"/>
              <a:t>Empathic			Personal</a:t>
            </a:r>
          </a:p>
          <a:p>
            <a:pPr marL="0" indent="0">
              <a:buNone/>
              <a:defRPr/>
            </a:pPr>
            <a:r>
              <a:rPr lang="en-US" dirty="0"/>
              <a:t>Mentor			Tutor</a:t>
            </a:r>
          </a:p>
          <a:p>
            <a:pPr marL="0" indent="0">
              <a:buNone/>
              <a:defRPr/>
            </a:pPr>
            <a:r>
              <a:rPr lang="en-US" dirty="0"/>
              <a:t>Compassionate		Enabler</a:t>
            </a:r>
          </a:p>
          <a:p>
            <a:pPr marL="0" indent="0">
              <a:buNone/>
              <a:defRPr/>
            </a:pPr>
            <a:r>
              <a:rPr lang="en-US" dirty="0"/>
              <a:t>Tolerant       		Helpful</a:t>
            </a:r>
          </a:p>
          <a:p>
            <a:pPr marL="0" indent="0">
              <a:buNone/>
              <a:defRPr/>
            </a:pPr>
            <a:r>
              <a:rPr lang="en-US" dirty="0"/>
              <a:t>Role Model			Supportive</a:t>
            </a:r>
          </a:p>
          <a:p>
            <a:pPr>
              <a:defRPr/>
            </a:pPr>
            <a:endParaRPr lang="en-US" dirty="0"/>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619672" y="908720"/>
            <a:ext cx="6408737" cy="508000"/>
          </a:xfrm>
        </p:spPr>
        <p:txBody>
          <a:bodyPr/>
          <a:lstStyle/>
          <a:p>
            <a:pPr>
              <a:defRPr/>
            </a:pPr>
            <a:r>
              <a:rPr lang="en-US" dirty="0"/>
              <a:t>NT</a:t>
            </a:r>
          </a:p>
        </p:txBody>
      </p:sp>
      <p:graphicFrame>
        <p:nvGraphicFramePr>
          <p:cNvPr id="73731" name="Object 4"/>
          <p:cNvGraphicFramePr>
            <a:graphicFrameLocks noChangeAspect="1"/>
          </p:cNvGraphicFramePr>
          <p:nvPr>
            <p:extLst>
              <p:ext uri="{D42A27DB-BD31-4B8C-83A1-F6EECF244321}">
                <p14:modId xmlns:p14="http://schemas.microsoft.com/office/powerpoint/2010/main" val="764725441"/>
              </p:ext>
            </p:extLst>
          </p:nvPr>
        </p:nvGraphicFramePr>
        <p:xfrm>
          <a:off x="2411760" y="1412776"/>
          <a:ext cx="4827240" cy="4827240"/>
        </p:xfrm>
        <a:graphic>
          <a:graphicData uri="http://schemas.openxmlformats.org/presentationml/2006/ole">
            <mc:AlternateContent xmlns:mc="http://schemas.openxmlformats.org/markup-compatibility/2006">
              <mc:Choice xmlns:v="urn:schemas-microsoft-com:vml" Requires="v">
                <p:oleObj spid="_x0000_s17410" name="Clip" r:id="rId3" imgW="1821485" imgH="1821485" progId="MS_ClipArt_Gallery.2">
                  <p:embed/>
                </p:oleObj>
              </mc:Choice>
              <mc:Fallback>
                <p:oleObj name="Clip" r:id="rId3" imgW="1821485" imgH="1821485" progId="MS_ClipArt_Gallery.2">
                  <p:embed/>
                  <p:pic>
                    <p:nvPicPr>
                      <p:cNvPr id="73731"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760" y="1412776"/>
                        <a:ext cx="4827240" cy="4827240"/>
                      </a:xfrm>
                      <a:prstGeom prst="rect">
                        <a:avLst/>
                      </a:prstGeom>
                      <a:noFill/>
                      <a:ln>
                        <a:noFill/>
                      </a:ln>
                      <a:effectLst/>
                    </p:spPr>
                  </p:pic>
                </p:oleObj>
              </mc:Fallback>
            </mc:AlternateContent>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15616" y="1052736"/>
            <a:ext cx="6408737" cy="508000"/>
          </a:xfrm>
        </p:spPr>
        <p:txBody>
          <a:bodyPr/>
          <a:lstStyle/>
          <a:p>
            <a:pPr>
              <a:defRPr/>
            </a:pPr>
            <a:r>
              <a:rPr lang="en-US"/>
              <a:t>NT</a:t>
            </a:r>
          </a:p>
        </p:txBody>
      </p:sp>
      <p:sp>
        <p:nvSpPr>
          <p:cNvPr id="60419" name="Rectangle 3"/>
          <p:cNvSpPr>
            <a:spLocks noGrp="1" noChangeArrowheads="1"/>
          </p:cNvSpPr>
          <p:nvPr>
            <p:ph type="body" idx="1"/>
          </p:nvPr>
        </p:nvSpPr>
        <p:spPr>
          <a:xfrm>
            <a:off x="685800" y="1828800"/>
            <a:ext cx="8458200" cy="4114800"/>
          </a:xfrm>
        </p:spPr>
        <p:txBody>
          <a:bodyPr/>
          <a:lstStyle/>
          <a:p>
            <a:pPr marL="0" indent="0">
              <a:buNone/>
              <a:defRPr/>
            </a:pPr>
            <a:r>
              <a:rPr lang="en-US" sz="2800" dirty="0"/>
              <a:t>Knowledgeable			Clear</a:t>
            </a:r>
          </a:p>
          <a:p>
            <a:pPr marL="0" indent="0">
              <a:buNone/>
              <a:defRPr/>
            </a:pPr>
            <a:r>
              <a:rPr lang="en-US" sz="2800" dirty="0"/>
              <a:t>Logical Thinking			Creative</a:t>
            </a:r>
          </a:p>
          <a:p>
            <a:pPr marL="0" indent="0">
              <a:buNone/>
              <a:defRPr/>
            </a:pPr>
            <a:r>
              <a:rPr lang="en-US" sz="2800" dirty="0"/>
              <a:t>Competent				Freedom</a:t>
            </a:r>
          </a:p>
          <a:p>
            <a:pPr marL="0" indent="0">
              <a:buNone/>
              <a:defRPr/>
            </a:pPr>
            <a:r>
              <a:rPr lang="en-US" sz="2800" dirty="0"/>
              <a:t>Analytical				Inquisitive</a:t>
            </a:r>
          </a:p>
          <a:p>
            <a:pPr marL="0" indent="0">
              <a:buNone/>
              <a:defRPr/>
            </a:pPr>
            <a:r>
              <a:rPr lang="en-US" sz="2800" dirty="0"/>
              <a:t>Problem Solving			Precise</a:t>
            </a:r>
          </a:p>
          <a:p>
            <a:pPr marL="0" indent="0">
              <a:buNone/>
              <a:defRPr/>
            </a:pPr>
            <a:r>
              <a:rPr lang="en-US" sz="2800" dirty="0"/>
              <a:t>Lab Experiences			Praises Ingenuity</a:t>
            </a:r>
          </a:p>
          <a:p>
            <a:pPr marL="0" indent="0">
              <a:buNone/>
              <a:defRPr/>
            </a:pPr>
            <a:r>
              <a:rPr lang="en-US" sz="2800" dirty="0"/>
              <a:t>Challenging			Thorough</a:t>
            </a:r>
          </a:p>
          <a:p>
            <a:pPr marL="0" indent="0">
              <a:buNone/>
              <a:defRPr/>
            </a:pPr>
            <a:r>
              <a:rPr lang="en-US" sz="2800" dirty="0"/>
              <a:t>Authoritative			Intelligent</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484710" y="1887071"/>
            <a:ext cx="8060249" cy="1447800"/>
          </a:xfrm>
        </p:spPr>
        <p:txBody>
          <a:bodyPr>
            <a:normAutofit fontScale="90000"/>
          </a:bodyPr>
          <a:lstStyle/>
          <a:p>
            <a:pPr algn="ctr" eaLnBrk="1" hangingPunct="1">
              <a:defRPr/>
            </a:pPr>
            <a:r>
              <a:rPr lang="en-US" altLang="en-US" sz="4000" dirty="0">
                <a:latin typeface="Arial Rounded MT Bold" panose="020F0704030504030204" pitchFamily="34" charset="0"/>
              </a:rPr>
              <a:t>What if your personality does not match the teacher’s personality? </a:t>
            </a:r>
            <a:br>
              <a:rPr lang="en-US" altLang="en-US" sz="4000" dirty="0">
                <a:latin typeface="Arial Rounded MT Bold" panose="020F0704030504030204" pitchFamily="34" charset="0"/>
              </a:rPr>
            </a:br>
            <a:br>
              <a:rPr lang="en-US" altLang="en-US" sz="4000" dirty="0">
                <a:solidFill>
                  <a:srgbClr val="FFC000"/>
                </a:solidFill>
              </a:rPr>
            </a:br>
            <a:br>
              <a:rPr lang="en-US" altLang="en-US" dirty="0">
                <a:solidFill>
                  <a:srgbClr val="66FF33"/>
                </a:solidFill>
              </a:rPr>
            </a:br>
            <a:endParaRPr lang="en-US" altLang="en-US" dirty="0">
              <a:solidFill>
                <a:srgbClr val="66FF33"/>
              </a:solidFill>
            </a:endParaRP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042" y="2476982"/>
            <a:ext cx="2533119" cy="32586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066443" y="990600"/>
            <a:ext cx="6859786" cy="838200"/>
          </a:xfrm>
        </p:spPr>
        <p:txBody>
          <a:bodyPr/>
          <a:lstStyle/>
          <a:p>
            <a:pPr algn="ctr" eaLnBrk="1" hangingPunct="1"/>
            <a:r>
              <a:rPr lang="en-US" altLang="en-US" sz="3600" dirty="0">
                <a:latin typeface="Arial Rounded MT Bold" panose="020F0704030504030204" pitchFamily="34" charset="0"/>
              </a:rPr>
              <a:t>Choose a different teacher</a:t>
            </a:r>
          </a:p>
        </p:txBody>
      </p:sp>
      <p:pic>
        <p:nvPicPr>
          <p:cNvPr id="1433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2000523"/>
            <a:ext cx="4115872" cy="38836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434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6684" y="2870776"/>
            <a:ext cx="803882" cy="10715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4340"/>
                                        </p:tgtEl>
                                        <p:attrNameLst>
                                          <p:attrName>style.visibility</p:attrName>
                                        </p:attrNameLst>
                                      </p:cBhvr>
                                      <p:to>
                                        <p:strVal val="visible"/>
                                      </p:to>
                                    </p:set>
                                    <p:animEffect transition="in" filter="fade">
                                      <p:cBhvr>
                                        <p:cTn id="7" dur="1000"/>
                                        <p:tgtEl>
                                          <p:spTgt spid="14340"/>
                                        </p:tgtEl>
                                      </p:cBhvr>
                                    </p:animEffect>
                                    <p:anim calcmode="lin" valueType="num">
                                      <p:cBhvr>
                                        <p:cTn id="8" dur="1000" fill="hold"/>
                                        <p:tgtEl>
                                          <p:spTgt spid="14340"/>
                                        </p:tgtEl>
                                        <p:attrNameLst>
                                          <p:attrName>ppt_x</p:attrName>
                                        </p:attrNameLst>
                                      </p:cBhvr>
                                      <p:tavLst>
                                        <p:tav tm="0">
                                          <p:val>
                                            <p:strVal val="#ppt_x"/>
                                          </p:val>
                                        </p:tav>
                                        <p:tav tm="100000">
                                          <p:val>
                                            <p:strVal val="#ppt_x"/>
                                          </p:val>
                                        </p:tav>
                                      </p:tavLst>
                                    </p:anim>
                                    <p:anim calcmode="lin" valueType="num">
                                      <p:cBhvr>
                                        <p:cTn id="9" dur="1000" fill="hold"/>
                                        <p:tgtEl>
                                          <p:spTgt spid="143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Important</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dirty="0">
                <a:solidFill>
                  <a:srgbClr val="C00000"/>
                </a:solidFill>
              </a:rPr>
              <a:t>There are no good or bad types.  </a:t>
            </a:r>
            <a:r>
              <a:rPr lang="en-US" dirty="0"/>
              <a:t>Each type has personal strengths that can be used in the workplace.  </a:t>
            </a:r>
          </a:p>
          <a:p>
            <a:pPr marL="0" indent="0">
              <a:buNone/>
            </a:pPr>
            <a:endParaRPr lang="en-US" dirty="0"/>
          </a:p>
          <a:p>
            <a:pPr marL="0" indent="0">
              <a:buNone/>
            </a:pPr>
            <a:r>
              <a:rPr lang="en-US" dirty="0"/>
              <a:t>Answer the questions </a:t>
            </a:r>
            <a:r>
              <a:rPr lang="en-US" dirty="0">
                <a:solidFill>
                  <a:srgbClr val="C00000"/>
                </a:solidFill>
              </a:rPr>
              <a:t>honestly</a:t>
            </a:r>
            <a:r>
              <a:rPr lang="en-US" dirty="0"/>
              <a:t> to get the best results.  If you don’t answer the questions honestly, the career suggestions will not  be a good match for you.    </a:t>
            </a:r>
          </a:p>
          <a:p>
            <a:pPr marL="0" indent="0">
              <a:buNone/>
            </a:pPr>
            <a:endParaRPr lang="en-US" altLang="en-US" dirty="0"/>
          </a:p>
        </p:txBody>
      </p:sp>
    </p:spTree>
    <p:extLst>
      <p:ext uri="{BB962C8B-B14F-4D97-AF65-F5344CB8AC3E}">
        <p14:creationId xmlns:p14="http://schemas.microsoft.com/office/powerpoint/2010/main" val="144572139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3686" y="1219200"/>
            <a:ext cx="7416800" cy="508000"/>
          </a:xfrm>
        </p:spPr>
        <p:txBody>
          <a:bodyPr/>
          <a:lstStyle/>
          <a:p>
            <a:pPr algn="ctr"/>
            <a:r>
              <a:rPr lang="en-US" sz="3200" b="1" dirty="0"/>
              <a:t>Other Factors in Choosing a Major</a:t>
            </a:r>
          </a:p>
        </p:txBody>
      </p:sp>
      <p:sp>
        <p:nvSpPr>
          <p:cNvPr id="3" name="Content Placeholder 2"/>
          <p:cNvSpPr>
            <a:spLocks noGrp="1"/>
          </p:cNvSpPr>
          <p:nvPr>
            <p:ph idx="4294967295"/>
          </p:nvPr>
        </p:nvSpPr>
        <p:spPr>
          <a:xfrm>
            <a:off x="0" y="1484313"/>
            <a:ext cx="7416800" cy="5111750"/>
          </a:xfrm>
        </p:spPr>
        <p:txBody>
          <a:bodyPr/>
          <a:lstStyle/>
          <a:p>
            <a:pPr marL="0" indent="0">
              <a:buNone/>
            </a:pPr>
            <a:r>
              <a:rPr lang="en-US" dirty="0"/>
              <a: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57400" y="2133600"/>
            <a:ext cx="4541772" cy="4293394"/>
          </a:xfrm>
          <a:prstGeom prst="rect">
            <a:avLst/>
          </a:prstGeom>
        </p:spPr>
      </p:pic>
    </p:spTree>
    <p:extLst>
      <p:ext uri="{BB962C8B-B14F-4D97-AF65-F5344CB8AC3E}">
        <p14:creationId xmlns:p14="http://schemas.microsoft.com/office/powerpoint/2010/main" val="1624981781"/>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5614" y="838200"/>
            <a:ext cx="6958786" cy="508000"/>
          </a:xfrm>
        </p:spPr>
        <p:txBody>
          <a:bodyPr/>
          <a:lstStyle/>
          <a:p>
            <a:r>
              <a:rPr lang="en-US" sz="3200" b="1" dirty="0"/>
              <a:t>Other Factors in Choosing a Major</a:t>
            </a:r>
          </a:p>
        </p:txBody>
      </p:sp>
      <p:sp>
        <p:nvSpPr>
          <p:cNvPr id="3" name="Content Placeholder 2"/>
          <p:cNvSpPr>
            <a:spLocks noGrp="1"/>
          </p:cNvSpPr>
          <p:nvPr>
            <p:ph idx="1"/>
          </p:nvPr>
        </p:nvSpPr>
        <p:spPr>
          <a:xfrm>
            <a:off x="1524000" y="1600200"/>
            <a:ext cx="6481763" cy="4752975"/>
          </a:xfrm>
        </p:spPr>
        <p:txBody>
          <a:bodyPr/>
          <a:lstStyle/>
          <a:p>
            <a:r>
              <a:rPr lang="en-US" sz="2400" dirty="0"/>
              <a:t>Once your have completed the DWYA, you may have several job options to consider. </a:t>
            </a:r>
          </a:p>
          <a:p>
            <a:pPr marL="0" indent="0">
              <a:buNone/>
            </a:pPr>
            <a:r>
              <a:rPr lang="en-US" sz="2400" dirty="0"/>
              <a:t> </a:t>
            </a:r>
          </a:p>
          <a:p>
            <a:pPr marL="2286000" lvl="5" indent="0">
              <a:buNone/>
            </a:pPr>
            <a:r>
              <a:rPr lang="en-US" sz="2400" dirty="0"/>
              <a:t>Research the job outlook to find out which  jobs will be available and how much they pay. </a:t>
            </a:r>
          </a:p>
          <a:p>
            <a:endParaRPr lang="en-US" sz="2400" dirty="0"/>
          </a:p>
          <a:p>
            <a:pPr marL="0" indent="0">
              <a:buNone/>
            </a:pPr>
            <a:r>
              <a:rPr lang="en-US" sz="2400" dirty="0"/>
              <a:t>Some students may opt for lower</a:t>
            </a:r>
          </a:p>
          <a:p>
            <a:pPr marL="0" indent="0">
              <a:buNone/>
            </a:pPr>
            <a:r>
              <a:rPr lang="en-US" sz="2400" dirty="0"/>
              <a:t>Paying jobs that serve humanity</a:t>
            </a:r>
          </a:p>
          <a:p>
            <a:pPr marL="0" indent="0">
              <a:buNone/>
            </a:pPr>
            <a:r>
              <a:rPr lang="en-US" sz="2400" dirty="0"/>
              <a:t>and provide personal fulfillment.   </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48400" y="4800600"/>
            <a:ext cx="2839842" cy="1895474"/>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2000" y="2667000"/>
            <a:ext cx="2389229" cy="1676400"/>
          </a:xfrm>
          <a:prstGeom prst="rect">
            <a:avLst/>
          </a:prstGeom>
        </p:spPr>
      </p:pic>
    </p:spTree>
    <p:extLst>
      <p:ext uri="{BB962C8B-B14F-4D97-AF65-F5344CB8AC3E}">
        <p14:creationId xmlns:p14="http://schemas.microsoft.com/office/powerpoint/2010/main" val="345924807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1752600"/>
            <a:ext cx="5279001" cy="4724809"/>
          </a:xfrm>
          <a:prstGeom prst="rect">
            <a:avLst/>
          </a:prstGeom>
        </p:spPr>
      </p:pic>
      <p:sp>
        <p:nvSpPr>
          <p:cNvPr id="3" name="Title 2"/>
          <p:cNvSpPr>
            <a:spLocks noGrp="1"/>
          </p:cNvSpPr>
          <p:nvPr>
            <p:ph type="title"/>
          </p:nvPr>
        </p:nvSpPr>
        <p:spPr>
          <a:xfrm>
            <a:off x="1721131" y="838200"/>
            <a:ext cx="6965669" cy="508000"/>
          </a:xfrm>
        </p:spPr>
        <p:txBody>
          <a:bodyPr/>
          <a:lstStyle/>
          <a:p>
            <a:r>
              <a:rPr lang="en-US" b="1" dirty="0"/>
              <a:t>Checklist for a Satisfying Career</a:t>
            </a:r>
          </a:p>
        </p:txBody>
      </p:sp>
    </p:spTree>
    <p:extLst>
      <p:ext uri="{BB962C8B-B14F-4D97-AF65-F5344CB8AC3E}">
        <p14:creationId xmlns:p14="http://schemas.microsoft.com/office/powerpoint/2010/main" val="646104603"/>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0"/>
            <a:ext cx="7416800" cy="508000"/>
          </a:xfrm>
        </p:spPr>
        <p:txBody>
          <a:bodyPr/>
          <a:lstStyle/>
          <a:p>
            <a:pPr algn="ctr"/>
            <a:r>
              <a:rPr lang="en-US" sz="3200" b="1" dirty="0"/>
              <a:t>Keys to Success: Find Your Passion</a:t>
            </a:r>
          </a:p>
        </p:txBody>
      </p:sp>
      <p:sp>
        <p:nvSpPr>
          <p:cNvPr id="4" name="Content Placeholder 3"/>
          <p:cNvSpPr>
            <a:spLocks noGrp="1"/>
          </p:cNvSpPr>
          <p:nvPr>
            <p:ph idx="1"/>
          </p:nvPr>
        </p:nvSpPr>
        <p:spPr>
          <a:xfrm>
            <a:off x="1219200" y="2590800"/>
            <a:ext cx="7416800" cy="5111750"/>
          </a:xfrm>
        </p:spPr>
        <p:txBody>
          <a:bodyPr/>
          <a:lstStyle/>
          <a:p>
            <a:pPr marL="0" indent="0">
              <a:buNone/>
            </a:pPr>
            <a:r>
              <a:rPr lang="en-US" dirty="0"/>
              <a:t>The secret of success is making your vocation your vacation.</a:t>
            </a:r>
          </a:p>
          <a:p>
            <a:pPr marL="0" indent="0">
              <a:buNone/>
            </a:pPr>
            <a:r>
              <a:rPr lang="en-US" dirty="0"/>
              <a:t>                    Mark Twain</a:t>
            </a:r>
          </a:p>
          <a:p>
            <a:pPr marL="0" indent="0">
              <a:buNone/>
            </a:pPr>
            <a:endParaRPr lang="en-US" dirty="0"/>
          </a:p>
        </p:txBody>
      </p:sp>
      <p:pic>
        <p:nvPicPr>
          <p:cNvPr id="1026" name="Picture 2" descr="http://cdn1.thefamouspeople.com/profiles/images/mark-twa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5600" y="4191000"/>
            <a:ext cx="2857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1979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95400"/>
            <a:ext cx="7416800" cy="438150"/>
          </a:xfrm>
        </p:spPr>
        <p:txBody>
          <a:bodyPr/>
          <a:lstStyle/>
          <a:p>
            <a:r>
              <a:rPr lang="en-US" sz="3200" b="1" dirty="0"/>
              <a:t>Keys to Success: Find Your Passion</a:t>
            </a:r>
          </a:p>
        </p:txBody>
      </p:sp>
      <p:sp>
        <p:nvSpPr>
          <p:cNvPr id="4" name="Content Placeholder 3"/>
          <p:cNvSpPr>
            <a:spLocks noGrp="1"/>
          </p:cNvSpPr>
          <p:nvPr>
            <p:ph idx="1"/>
          </p:nvPr>
        </p:nvSpPr>
        <p:spPr>
          <a:xfrm>
            <a:off x="457200" y="1981200"/>
            <a:ext cx="7416800" cy="4572000"/>
          </a:xfrm>
        </p:spPr>
        <p:txBody>
          <a:bodyPr/>
          <a:lstStyle/>
          <a:p>
            <a:pPr marL="0" indent="0">
              <a:buNone/>
            </a:pPr>
            <a:r>
              <a:rPr lang="en-US" dirty="0"/>
              <a:t>3 Types of Work:</a:t>
            </a:r>
          </a:p>
          <a:p>
            <a:pPr marL="514350" indent="-514350">
              <a:buAutoNum type="arabicPeriod"/>
            </a:pPr>
            <a:r>
              <a:rPr lang="en-US" sz="2400" dirty="0">
                <a:solidFill>
                  <a:srgbClr val="C00000"/>
                </a:solidFill>
              </a:rPr>
              <a:t>A job </a:t>
            </a:r>
            <a:r>
              <a:rPr lang="en-US" sz="2400" dirty="0"/>
              <a:t>(what you do for a paycheck)</a:t>
            </a:r>
          </a:p>
          <a:p>
            <a:pPr marL="514350" indent="-514350">
              <a:buAutoNum type="arabicPeriod"/>
            </a:pPr>
            <a:r>
              <a:rPr lang="en-US" sz="2400" dirty="0">
                <a:solidFill>
                  <a:srgbClr val="C00000"/>
                </a:solidFill>
              </a:rPr>
              <a:t>A career </a:t>
            </a:r>
            <a:r>
              <a:rPr lang="en-US" sz="2400" dirty="0"/>
              <a:t>(personally meaningful work)</a:t>
            </a:r>
          </a:p>
          <a:p>
            <a:pPr marL="514350" indent="-514350">
              <a:buAutoNum type="arabicPeriod"/>
            </a:pPr>
            <a:r>
              <a:rPr lang="en-US" sz="2400" dirty="0">
                <a:solidFill>
                  <a:srgbClr val="C00000"/>
                </a:solidFill>
              </a:rPr>
              <a:t>A calling </a:t>
            </a:r>
            <a:r>
              <a:rPr lang="en-US" sz="2400" dirty="0"/>
              <a:t>(a passionate commitment) </a:t>
            </a:r>
            <a:endParaRPr lang="en-US" dirty="0"/>
          </a:p>
          <a:p>
            <a:pPr marL="0" indent="0">
              <a:buNone/>
            </a:pPr>
            <a:r>
              <a:rPr lang="en-US" dirty="0"/>
              <a:t>Martin Seligman says that you know you have found a calling when you are in the stare of flow.  He defines flow as: </a:t>
            </a:r>
          </a:p>
          <a:p>
            <a:pPr marL="0" indent="0">
              <a:buNone/>
            </a:pPr>
            <a:r>
              <a:rPr lang="en-US" dirty="0"/>
              <a:t>a complete absorption in an activity whole challenges mesh perfectly with your abilities.</a:t>
            </a:r>
          </a:p>
          <a:p>
            <a:pPr marL="514350" indent="-514350">
              <a:buAutoNum type="arabicPeriod"/>
            </a:pPr>
            <a:endParaRPr lang="en-US" dirty="0"/>
          </a:p>
        </p:txBody>
      </p:sp>
    </p:spTree>
    <p:extLst>
      <p:ext uri="{BB962C8B-B14F-4D97-AF65-F5344CB8AC3E}">
        <p14:creationId xmlns:p14="http://schemas.microsoft.com/office/powerpoint/2010/main" val="410302896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6899" y="1360851"/>
            <a:ext cx="7416800" cy="508000"/>
          </a:xfrm>
        </p:spPr>
        <p:txBody>
          <a:bodyPr/>
          <a:lstStyle/>
          <a:p>
            <a:pPr algn="ctr"/>
            <a:r>
              <a:rPr lang="en-US" altLang="en-US" dirty="0">
                <a:solidFill>
                  <a:srgbClr val="FFFF00"/>
                </a:solidFill>
                <a:latin typeface="Arial Rounded MT Bold" panose="020F0704030504030204" pitchFamily="34" charset="0"/>
              </a:rPr>
              <a:t>  </a:t>
            </a:r>
            <a:r>
              <a:rPr lang="en-US" altLang="en-US" dirty="0">
                <a:solidFill>
                  <a:schemeClr val="bg2"/>
                </a:solidFill>
                <a:latin typeface="Arial Rounded MT Bold" panose="020F0704030504030204" pitchFamily="34" charset="0"/>
              </a:rPr>
              <a:t>Take the MI Advantage in Chapter 3</a:t>
            </a:r>
            <a:br>
              <a:rPr lang="en-US" altLang="en-US" dirty="0">
                <a:solidFill>
                  <a:srgbClr val="FFFF00"/>
                </a:solidFill>
                <a:latin typeface="Arial Rounded MT Bold" panose="020F0704030504030204" pitchFamily="34" charset="0"/>
              </a:rPr>
            </a:br>
            <a:endParaRPr lang="en-US" altLang="en-US" sz="4000" b="0" dirty="0">
              <a:solidFill>
                <a:schemeClr val="bg2"/>
              </a:solidFill>
              <a:latin typeface="Arial Rounded MT Bold" panose="020F0704030504030204" pitchFamily="34" charset="0"/>
            </a:endParaRPr>
          </a:p>
        </p:txBody>
      </p:sp>
      <p:sp>
        <p:nvSpPr>
          <p:cNvPr id="2" name="TextBox 1"/>
          <p:cNvSpPr txBox="1"/>
          <p:nvPr/>
        </p:nvSpPr>
        <p:spPr>
          <a:xfrm>
            <a:off x="1828800" y="5406298"/>
            <a:ext cx="6400800" cy="1015663"/>
          </a:xfrm>
          <a:prstGeom prst="rect">
            <a:avLst/>
          </a:prstGeom>
          <a:noFill/>
        </p:spPr>
        <p:txBody>
          <a:bodyPr wrap="square" rtlCol="0">
            <a:spAutoFit/>
          </a:bodyPr>
          <a:lstStyle/>
          <a:p>
            <a:r>
              <a:rPr lang="en-US" sz="2000" dirty="0"/>
              <a:t>This assessment helps you to think positively about your abilities and connect them to careers.  Answer the questions honestly for the best results.  </a:t>
            </a:r>
          </a:p>
        </p:txBody>
      </p:sp>
      <p:pic>
        <p:nvPicPr>
          <p:cNvPr id="5" name="Picture 2" descr="http://bryanuniversity.blueleveragemedia.com/wp-content/uploads/2014/01/brai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7000" y="2057400"/>
            <a:ext cx="3650704" cy="298421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905000" y="76200"/>
            <a:ext cx="6858000" cy="508000"/>
          </a:xfrm>
        </p:spPr>
        <p:txBody>
          <a:bodyPr/>
          <a:lstStyle/>
          <a:p>
            <a:pPr eaLnBrk="1" hangingPunct="1"/>
            <a:r>
              <a:rPr lang="en-US" altLang="en-US" sz="4000" dirty="0">
                <a:solidFill>
                  <a:srgbClr val="66FF33"/>
                </a:solidFill>
              </a:rPr>
              <a:t> </a:t>
            </a:r>
            <a:r>
              <a:rPr lang="en-US" altLang="en-US" sz="4000" b="0" dirty="0">
                <a:solidFill>
                  <a:schemeClr val="tx1"/>
                </a:solidFill>
                <a:latin typeface="Arial Rounded MT Bold" panose="020F0704030504030204" pitchFamily="34" charset="0"/>
              </a:rPr>
              <a:t>Multiple Intelligences</a:t>
            </a:r>
          </a:p>
        </p:txBody>
      </p:sp>
      <p:sp>
        <p:nvSpPr>
          <p:cNvPr id="41987" name="Rectangle 3"/>
          <p:cNvSpPr>
            <a:spLocks noGrp="1" noChangeArrowheads="1"/>
          </p:cNvSpPr>
          <p:nvPr>
            <p:ph type="body" idx="1"/>
          </p:nvPr>
        </p:nvSpPr>
        <p:spPr>
          <a:xfrm>
            <a:off x="381000" y="1295400"/>
            <a:ext cx="7488238" cy="5111750"/>
          </a:xfrm>
        </p:spPr>
        <p:txBody>
          <a:bodyPr/>
          <a:lstStyle/>
          <a:p>
            <a:pPr eaLnBrk="1" hangingPunct="1">
              <a:buClr>
                <a:srgbClr val="92D050"/>
              </a:buClr>
              <a:buFontTx/>
              <a:buNone/>
              <a:defRPr/>
            </a:pPr>
            <a:r>
              <a:rPr lang="en-US" dirty="0">
                <a:latin typeface="+mj-lt"/>
              </a:rPr>
              <a:t>        </a:t>
            </a:r>
            <a:r>
              <a:rPr lang="en-US" b="1" dirty="0"/>
              <a:t>Developed by Howard Gardner</a:t>
            </a:r>
          </a:p>
          <a:p>
            <a:pPr eaLnBrk="1" hangingPunct="1">
              <a:buClr>
                <a:srgbClr val="FF0000"/>
              </a:buClr>
              <a:buFont typeface="Wingdings" pitchFamily="2" charset="2"/>
              <a:buChar char="Ø"/>
              <a:defRPr/>
            </a:pPr>
            <a:endParaRPr lang="en-US" sz="2400" dirty="0"/>
          </a:p>
          <a:p>
            <a:pPr eaLnBrk="1" hangingPunct="1">
              <a:buClr>
                <a:srgbClr val="FF0000"/>
              </a:buClr>
              <a:buFontTx/>
              <a:buNone/>
              <a:defRPr/>
            </a:pPr>
            <a:r>
              <a:rPr lang="en-US" dirty="0"/>
              <a:t>   </a:t>
            </a:r>
            <a:r>
              <a:rPr lang="en-US" dirty="0">
                <a:latin typeface="Century Gothic" panose="020B0502020202020204" pitchFamily="34" charset="0"/>
              </a:rPr>
              <a:t>Defined as the human ability to solve problems or design or compose things valued in at least one culture.</a:t>
            </a:r>
          </a:p>
          <a:p>
            <a:pPr eaLnBrk="1" hangingPunct="1">
              <a:buClr>
                <a:srgbClr val="FF0000"/>
              </a:buClr>
              <a:buFont typeface="Wingdings" pitchFamily="2" charset="2"/>
              <a:buChar char="Ø"/>
              <a:defRPr/>
            </a:pPr>
            <a:endParaRPr lang="en-US" sz="2400" dirty="0">
              <a:latin typeface="Century Gothic" panose="020B0502020202020204" pitchFamily="34" charset="0"/>
            </a:endParaRPr>
          </a:p>
          <a:p>
            <a:pPr eaLnBrk="1" hangingPunct="1">
              <a:buClr>
                <a:srgbClr val="FF0000"/>
              </a:buClr>
              <a:buFontTx/>
              <a:buNone/>
              <a:defRPr/>
            </a:pPr>
            <a:r>
              <a:rPr lang="en-US" dirty="0">
                <a:latin typeface="Century Gothic" panose="020B0502020202020204" pitchFamily="34" charset="0"/>
              </a:rPr>
              <a:t>   He selected these intelligences because they are all represented by an area in the brain that are valued in different cultures.  </a:t>
            </a:r>
          </a:p>
          <a:p>
            <a:pPr eaLnBrk="1" hangingPunct="1">
              <a:buFontTx/>
              <a:buNone/>
              <a:defRPr/>
            </a:pPr>
            <a:r>
              <a:rPr lang="en-US" dirty="0">
                <a:latin typeface="+mj-lt"/>
              </a:rPr>
              <a:t>  </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066800" y="700790"/>
            <a:ext cx="7467600" cy="508000"/>
          </a:xfrm>
        </p:spPr>
        <p:txBody>
          <a:bodyPr/>
          <a:lstStyle/>
          <a:p>
            <a:r>
              <a:rPr lang="en-US" altLang="en-US" dirty="0">
                <a:solidFill>
                  <a:srgbClr val="FFFF00"/>
                </a:solidFill>
                <a:latin typeface="Arial Rounded MT Bold" panose="020F0704030504030204" pitchFamily="34" charset="0"/>
              </a:rPr>
              <a:t>        </a:t>
            </a:r>
            <a:r>
              <a:rPr lang="en-US" altLang="en-US" sz="4000" b="0" dirty="0">
                <a:solidFill>
                  <a:schemeClr val="bg2"/>
                </a:solidFill>
                <a:latin typeface="Arial Rounded MT Bold" panose="020F0704030504030204" pitchFamily="34" charset="0"/>
              </a:rPr>
              <a:t>Multiple Intelligences</a:t>
            </a:r>
          </a:p>
        </p:txBody>
      </p:sp>
      <p:sp>
        <p:nvSpPr>
          <p:cNvPr id="48131" name="Rectangle 3"/>
          <p:cNvSpPr>
            <a:spLocks noGrp="1" noChangeArrowheads="1"/>
          </p:cNvSpPr>
          <p:nvPr>
            <p:ph type="body" idx="1"/>
          </p:nvPr>
        </p:nvSpPr>
        <p:spPr>
          <a:xfrm>
            <a:off x="-21771" y="1647370"/>
            <a:ext cx="8338457" cy="3089442"/>
          </a:xfrm>
        </p:spPr>
        <p:txBody>
          <a:bodyPr/>
          <a:lstStyle/>
          <a:p>
            <a:pPr marL="0" indent="0">
              <a:buNone/>
            </a:pPr>
            <a:endParaRPr lang="en-US" altLang="en-US" dirty="0"/>
          </a:p>
          <a:p>
            <a:pPr lvl="0">
              <a:buClr>
                <a:srgbClr val="FF0000"/>
              </a:buClr>
              <a:buFont typeface="Wingdings" panose="05000000000000000000" pitchFamily="2" charset="2"/>
              <a:buChar char="ü"/>
            </a:pPr>
            <a:r>
              <a:rPr lang="en-US" sz="2000" b="1" dirty="0">
                <a:latin typeface="Century Gothic" panose="020B0502020202020204" pitchFamily="34" charset="0"/>
              </a:rPr>
              <a:t>Musical: </a:t>
            </a:r>
            <a:r>
              <a:rPr lang="en-US" sz="2000" dirty="0">
                <a:latin typeface="Century Gothic" panose="020B0502020202020204" pitchFamily="34" charset="0"/>
              </a:rPr>
              <a:t>hearing and remembering musical patterns</a:t>
            </a:r>
          </a:p>
          <a:p>
            <a:pPr lvl="0">
              <a:buClr>
                <a:srgbClr val="FF0000"/>
              </a:buClr>
              <a:buFont typeface="Wingdings" panose="05000000000000000000" pitchFamily="2" charset="2"/>
              <a:buChar char="ü"/>
            </a:pPr>
            <a:r>
              <a:rPr lang="en-US" sz="2000" dirty="0">
                <a:latin typeface="Century Gothic" panose="020B0502020202020204" pitchFamily="34" charset="0"/>
              </a:rPr>
              <a:t>I</a:t>
            </a:r>
            <a:r>
              <a:rPr lang="en-US" sz="2000" b="1" dirty="0">
                <a:latin typeface="Century Gothic" panose="020B0502020202020204" pitchFamily="34" charset="0"/>
              </a:rPr>
              <a:t>nterpersonal</a:t>
            </a:r>
            <a:r>
              <a:rPr lang="en-US" sz="2000" dirty="0">
                <a:latin typeface="Century Gothic" panose="020B0502020202020204" pitchFamily="34" charset="0"/>
              </a:rPr>
              <a:t>: understanding other people</a:t>
            </a:r>
          </a:p>
          <a:p>
            <a:pPr lvl="0">
              <a:buClr>
                <a:srgbClr val="FF0000"/>
              </a:buClr>
              <a:buFont typeface="Wingdings" panose="05000000000000000000" pitchFamily="2" charset="2"/>
              <a:buChar char="ü"/>
            </a:pPr>
            <a:r>
              <a:rPr lang="en-US" sz="2000" b="1" dirty="0">
                <a:latin typeface="Century Gothic" panose="020B0502020202020204" pitchFamily="34" charset="0"/>
              </a:rPr>
              <a:t>Mathematical: </a:t>
            </a:r>
            <a:r>
              <a:rPr lang="en-US" sz="2000" dirty="0">
                <a:latin typeface="Century Gothic" panose="020B0502020202020204" pitchFamily="34" charset="0"/>
              </a:rPr>
              <a:t>working with numbers</a:t>
            </a:r>
          </a:p>
          <a:p>
            <a:pPr lvl="0">
              <a:buClr>
                <a:srgbClr val="FF0000"/>
              </a:buClr>
              <a:buFont typeface="Wingdings" panose="05000000000000000000" pitchFamily="2" charset="2"/>
              <a:buChar char="ü"/>
            </a:pPr>
            <a:r>
              <a:rPr lang="en-US" sz="2000" b="1" dirty="0">
                <a:latin typeface="Century Gothic" panose="020B0502020202020204" pitchFamily="34" charset="0"/>
              </a:rPr>
              <a:t>Spatial: </a:t>
            </a:r>
            <a:r>
              <a:rPr lang="en-US" sz="2000" dirty="0">
                <a:latin typeface="Century Gothic" panose="020B0502020202020204" pitchFamily="34" charset="0"/>
              </a:rPr>
              <a:t>manipulating objects in space</a:t>
            </a:r>
          </a:p>
          <a:p>
            <a:pPr lvl="0">
              <a:buClr>
                <a:srgbClr val="FF0000"/>
              </a:buClr>
              <a:buFont typeface="Wingdings" panose="05000000000000000000" pitchFamily="2" charset="2"/>
              <a:buChar char="ü"/>
            </a:pPr>
            <a:r>
              <a:rPr lang="en-US" sz="2000" b="1" dirty="0">
                <a:latin typeface="Century Gothic" panose="020B0502020202020204" pitchFamily="34" charset="0"/>
              </a:rPr>
              <a:t>Bodily-Kinesthetic: </a:t>
            </a:r>
            <a:r>
              <a:rPr lang="en-US" sz="2000" dirty="0">
                <a:latin typeface="Century Gothic" panose="020B0502020202020204" pitchFamily="34" charset="0"/>
              </a:rPr>
              <a:t>using your body</a:t>
            </a:r>
          </a:p>
          <a:p>
            <a:pPr lvl="0">
              <a:buClr>
                <a:srgbClr val="FF0000"/>
              </a:buClr>
              <a:buFont typeface="Wingdings" panose="05000000000000000000" pitchFamily="2" charset="2"/>
              <a:buChar char="ü"/>
            </a:pPr>
            <a:r>
              <a:rPr lang="en-US" sz="2000" b="1" dirty="0">
                <a:latin typeface="Century Gothic" panose="020B0502020202020204" pitchFamily="34" charset="0"/>
              </a:rPr>
              <a:t>Linguistic: </a:t>
            </a:r>
            <a:r>
              <a:rPr lang="en-US" sz="2000" dirty="0">
                <a:latin typeface="Century Gothic" panose="020B0502020202020204" pitchFamily="34" charset="0"/>
              </a:rPr>
              <a:t>using language</a:t>
            </a:r>
          </a:p>
          <a:p>
            <a:pPr lvl="0">
              <a:buClr>
                <a:srgbClr val="FF0000"/>
              </a:buClr>
              <a:buFont typeface="Wingdings" panose="05000000000000000000" pitchFamily="2" charset="2"/>
              <a:buChar char="ü"/>
            </a:pPr>
            <a:r>
              <a:rPr lang="en-US" sz="2000" b="1" dirty="0">
                <a:latin typeface="Century Gothic" panose="020B0502020202020204" pitchFamily="34" charset="0"/>
              </a:rPr>
              <a:t>Intrapersonal: </a:t>
            </a:r>
            <a:r>
              <a:rPr lang="en-US" sz="2000" dirty="0">
                <a:latin typeface="Century Gothic" panose="020B0502020202020204" pitchFamily="34" charset="0"/>
              </a:rPr>
              <a:t>understanding yourself</a:t>
            </a:r>
          </a:p>
          <a:p>
            <a:pPr lvl="0">
              <a:buClr>
                <a:srgbClr val="FF0000"/>
              </a:buClr>
              <a:buFont typeface="Wingdings" panose="05000000000000000000" pitchFamily="2" charset="2"/>
              <a:buChar char="ü"/>
            </a:pPr>
            <a:r>
              <a:rPr lang="en-US" sz="2000" b="1" dirty="0">
                <a:latin typeface="Century Gothic" panose="020B0502020202020204" pitchFamily="34" charset="0"/>
              </a:rPr>
              <a:t>Naturalist</a:t>
            </a:r>
            <a:r>
              <a:rPr lang="en-US" sz="2000" dirty="0">
                <a:latin typeface="Century Gothic" panose="020B0502020202020204" pitchFamily="34" charset="0"/>
              </a:rPr>
              <a:t>: understanding the environment</a:t>
            </a:r>
          </a:p>
          <a:p>
            <a:pPr lvl="0">
              <a:buClr>
                <a:srgbClr val="FF0000"/>
              </a:buClr>
              <a:buFont typeface="Wingdings" panose="05000000000000000000" pitchFamily="2" charset="2"/>
              <a:buChar char="ü"/>
            </a:pPr>
            <a:r>
              <a:rPr lang="en-US" sz="2000" b="1" dirty="0">
                <a:latin typeface="Century Gothic" panose="020B0502020202020204" pitchFamily="34" charset="0"/>
              </a:rPr>
              <a:t>Existential: </a:t>
            </a:r>
            <a:r>
              <a:rPr lang="en-US" sz="2000" dirty="0">
                <a:latin typeface="Century Gothic" panose="020B0502020202020204" pitchFamily="34" charset="0"/>
              </a:rPr>
              <a:t>pondering the meaning of life and our place in the                           universe</a:t>
            </a:r>
          </a:p>
          <a:p>
            <a:endParaRPr lang="en-US" altLang="en-US" dirty="0"/>
          </a:p>
        </p:txBody>
      </p:sp>
      <p:sp>
        <p:nvSpPr>
          <p:cNvPr id="2" name="TextBox 1"/>
          <p:cNvSpPr txBox="1"/>
          <p:nvPr/>
        </p:nvSpPr>
        <p:spPr>
          <a:xfrm>
            <a:off x="370114" y="1354983"/>
            <a:ext cx="8305800" cy="584775"/>
          </a:xfrm>
          <a:prstGeom prst="rect">
            <a:avLst/>
          </a:prstGeom>
          <a:noFill/>
        </p:spPr>
        <p:txBody>
          <a:bodyPr wrap="square" rtlCol="0">
            <a:spAutoFit/>
          </a:bodyPr>
          <a:lstStyle/>
          <a:p>
            <a:pPr algn="ctr"/>
            <a:r>
              <a:rPr lang="en-US" sz="3200" b="0" dirty="0">
                <a:latin typeface="Century Gothic" panose="020B0502020202020204" pitchFamily="34" charset="0"/>
              </a:rPr>
              <a:t>Measures 9 Elements of Intelligence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114690" name="Rectangle 2"/>
          <p:cNvSpPr>
            <a:spLocks noGrp="1" noChangeArrowheads="1"/>
          </p:cNvSpPr>
          <p:nvPr>
            <p:ph type="title"/>
          </p:nvPr>
        </p:nvSpPr>
        <p:spPr>
          <a:xfrm>
            <a:off x="1908175" y="188913"/>
            <a:ext cx="7056438" cy="723900"/>
          </a:xfrm>
        </p:spPr>
        <p:txBody>
          <a:bodyPr/>
          <a:lstStyle/>
          <a:p>
            <a:r>
              <a:rPr lang="en-US" altLang="en-US" b="1" dirty="0"/>
              <a:t>Directions for DWYA</a:t>
            </a:r>
            <a:endParaRPr lang="en-US" altLang="en-US" dirty="0"/>
          </a:p>
        </p:txBody>
      </p:sp>
      <p:sp>
        <p:nvSpPr>
          <p:cNvPr id="114691" name="Rectangle 3"/>
          <p:cNvSpPr>
            <a:spLocks noGrp="1" noChangeArrowheads="1"/>
          </p:cNvSpPr>
          <p:nvPr>
            <p:ph type="body" idx="1"/>
          </p:nvPr>
        </p:nvSpPr>
        <p:spPr>
          <a:xfrm>
            <a:off x="1905000" y="1219200"/>
            <a:ext cx="7056438" cy="5473700"/>
          </a:xfrm>
          <a:extLst>
            <a:ext uri="{AF507438-7753-43E0-B8FC-AC1667EBCBE1}">
              <a14:hiddenEffects xmlns:a14="http://schemas.microsoft.com/office/drawing/2010/main">
                <a:effectLst>
                  <a:outerShdw dist="35921" dir="2700000" algn="ctr" rotWithShape="0">
                    <a:schemeClr val="tx1"/>
                  </a:outerShdw>
                </a:effectLst>
              </a14:hiddenEffects>
            </a:ext>
          </a:extLst>
        </p:spPr>
        <p:txBody>
          <a:bodyPr/>
          <a:lstStyle/>
          <a:p>
            <a:pPr marL="0" indent="0">
              <a:buNone/>
            </a:pPr>
            <a:r>
              <a:rPr lang="en-US" altLang="en-US" sz="3200" dirty="0"/>
              <a:t>The test does not measure:</a:t>
            </a:r>
          </a:p>
          <a:p>
            <a:pPr lvl="1"/>
            <a:r>
              <a:rPr lang="en-US" altLang="en-US" sz="3200" b="0" dirty="0"/>
              <a:t>Intelligence</a:t>
            </a:r>
          </a:p>
          <a:p>
            <a:pPr lvl="1"/>
            <a:r>
              <a:rPr lang="en-US" altLang="en-US" sz="3200" b="0" dirty="0"/>
              <a:t>Psychological or emotional health</a:t>
            </a:r>
          </a:p>
          <a:p>
            <a:pPr marL="57150" indent="0">
              <a:buNone/>
            </a:pPr>
            <a:endParaRPr lang="en-US" altLang="en-US" sz="3200" dirty="0"/>
          </a:p>
          <a:p>
            <a:pPr marL="57150" indent="0">
              <a:buNone/>
            </a:pPr>
            <a:r>
              <a:rPr lang="en-US" altLang="en-US" sz="3200" dirty="0"/>
              <a:t>The DWYA assesses your personal strengths and matches them to possible careers.</a:t>
            </a:r>
            <a:endParaRPr lang="en-US" altLang="en-US" sz="3200" b="0" dirty="0"/>
          </a:p>
          <a:p>
            <a:pPr marL="0" indent="0">
              <a:buNone/>
            </a:pPr>
            <a:endParaRPr lang="en-US" altLang="en-US" dirty="0"/>
          </a:p>
        </p:txBody>
      </p:sp>
    </p:spTree>
    <p:extLst>
      <p:ext uri="{BB962C8B-B14F-4D97-AF65-F5344CB8AC3E}">
        <p14:creationId xmlns:p14="http://schemas.microsoft.com/office/powerpoint/2010/main" val="1592808737"/>
      </p:ext>
    </p:extLst>
  </p:cSld>
  <p:clrMapOvr>
    <a:masterClrMapping/>
  </p:clrMapOvr>
</p:sld>
</file>

<file path=ppt/theme/theme1.xml><?xml version="1.0" encoding="utf-8"?>
<a:theme xmlns:a="http://schemas.openxmlformats.org/drawingml/2006/main" name="template">
  <a:themeElements>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fontScheme name="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template 1">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FFC6A4"/>
        </a:hlink>
        <a:folHlink>
          <a:srgbClr val="EAEAEA"/>
        </a:folHlink>
      </a:clrScheme>
      <a:clrMap bg1="lt1" tx1="dk1" bg2="lt2" tx2="dk2" accent1="accent1" accent2="accent2" accent3="accent3" accent4="accent4" accent5="accent5" accent6="accent6" hlink="hlink" folHlink="folHlink"/>
    </a:extraClrScheme>
    <a:extraClrScheme>
      <a:clrScheme name="template 2">
        <a:dk1>
          <a:srgbClr val="4D4D4D"/>
        </a:dk1>
        <a:lt1>
          <a:srgbClr val="FFFFFF"/>
        </a:lt1>
        <a:dk2>
          <a:srgbClr val="000000"/>
        </a:dk2>
        <a:lt2>
          <a:srgbClr val="6E6046"/>
        </a:lt2>
        <a:accent1>
          <a:srgbClr val="B69E77"/>
        </a:accent1>
        <a:accent2>
          <a:srgbClr val="9E280E"/>
        </a:accent2>
        <a:accent3>
          <a:srgbClr val="FFFFFF"/>
        </a:accent3>
        <a:accent4>
          <a:srgbClr val="404040"/>
        </a:accent4>
        <a:accent5>
          <a:srgbClr val="D7CCBD"/>
        </a:accent5>
        <a:accent6>
          <a:srgbClr val="8F230C"/>
        </a:accent6>
        <a:hlink>
          <a:srgbClr val="E1C6A4"/>
        </a:hlink>
        <a:folHlink>
          <a:srgbClr val="EAEAEA"/>
        </a:folHlink>
      </a:clrScheme>
      <a:clrMap bg1="lt1" tx1="dk1" bg2="lt2" tx2="dk2" accent1="accent1" accent2="accent2" accent3="accent3" accent4="accent4" accent5="accent5" accent6="accent6" hlink="hlink" folHlink="folHlink"/>
    </a:extraClrScheme>
    <a:extraClrScheme>
      <a:clrScheme name="template 3">
        <a:dk1>
          <a:srgbClr val="4D4D4D"/>
        </a:dk1>
        <a:lt1>
          <a:srgbClr val="FFFFFF"/>
        </a:lt1>
        <a:dk2>
          <a:srgbClr val="000000"/>
        </a:dk2>
        <a:lt2>
          <a:srgbClr val="532F3C"/>
        </a:lt2>
        <a:accent1>
          <a:srgbClr val="CDC09A"/>
        </a:accent1>
        <a:accent2>
          <a:srgbClr val="AC9F55"/>
        </a:accent2>
        <a:accent3>
          <a:srgbClr val="FFFFFF"/>
        </a:accent3>
        <a:accent4>
          <a:srgbClr val="404040"/>
        </a:accent4>
        <a:accent5>
          <a:srgbClr val="E3DCCA"/>
        </a:accent5>
        <a:accent6>
          <a:srgbClr val="9B904C"/>
        </a:accent6>
        <a:hlink>
          <a:srgbClr val="DBD3C7"/>
        </a:hlink>
        <a:folHlink>
          <a:srgbClr val="EAEAEA"/>
        </a:folHlink>
      </a:clrScheme>
      <a:clrMap bg1="lt1" tx1="dk1" bg2="lt2" tx2="dk2" accent1="accent1" accent2="accent2" accent3="accent3" accent4="accent4" accent5="accent5" accent6="accent6" hlink="hlink" folHlink="folHlink"/>
    </a:extraClrScheme>
    <a:extraClrScheme>
      <a:clrScheme name="template 4">
        <a:dk1>
          <a:srgbClr val="4D4D4D"/>
        </a:dk1>
        <a:lt1>
          <a:srgbClr val="FFFFFF"/>
        </a:lt1>
        <a:dk2>
          <a:srgbClr val="000000"/>
        </a:dk2>
        <a:lt2>
          <a:srgbClr val="064300"/>
        </a:lt2>
        <a:accent1>
          <a:srgbClr val="AC927F"/>
        </a:accent1>
        <a:accent2>
          <a:srgbClr val="3AAE00"/>
        </a:accent2>
        <a:accent3>
          <a:srgbClr val="FFFFFF"/>
        </a:accent3>
        <a:accent4>
          <a:srgbClr val="404040"/>
        </a:accent4>
        <a:accent5>
          <a:srgbClr val="D2C7C0"/>
        </a:accent5>
        <a:accent6>
          <a:srgbClr val="349D00"/>
        </a:accent6>
        <a:hlink>
          <a:srgbClr val="D2B8A0"/>
        </a:hlink>
        <a:folHlink>
          <a:srgbClr val="EAEAEA"/>
        </a:folHlink>
      </a:clrScheme>
      <a:clrMap bg1="lt1" tx1="dk1" bg2="lt2" tx2="dk2" accent1="accent1" accent2="accent2" accent3="accent3" accent4="accent4" accent5="accent5" accent6="accent6" hlink="hlink" folHlink="folHlink"/>
    </a:extraClrScheme>
    <a:extraClrScheme>
      <a:clrScheme name="template 5">
        <a:dk1>
          <a:srgbClr val="4D4D4D"/>
        </a:dk1>
        <a:lt1>
          <a:srgbClr val="FFFFFF"/>
        </a:lt1>
        <a:dk2>
          <a:srgbClr val="000000"/>
        </a:dk2>
        <a:lt2>
          <a:srgbClr val="033100"/>
        </a:lt2>
        <a:accent1>
          <a:srgbClr val="2F9400"/>
        </a:accent1>
        <a:accent2>
          <a:srgbClr val="6C838B"/>
        </a:accent2>
        <a:accent3>
          <a:srgbClr val="FFFFFF"/>
        </a:accent3>
        <a:accent4>
          <a:srgbClr val="404040"/>
        </a:accent4>
        <a:accent5>
          <a:srgbClr val="ADC8AA"/>
        </a:accent5>
        <a:accent6>
          <a:srgbClr val="61767D"/>
        </a:accent6>
        <a:hlink>
          <a:srgbClr val="996E68"/>
        </a:hlink>
        <a:folHlink>
          <a:srgbClr val="EAEAEA"/>
        </a:folHlink>
      </a:clrScheme>
      <a:clrMap bg1="lt1" tx1="dk1" bg2="lt2" tx2="dk2" accent1="accent1" accent2="accent2" accent3="accent3" accent4="accent4" accent5="accent5" accent6="accent6" hlink="hlink" folHlink="folHlink"/>
    </a:extraClrScheme>
    <a:extraClrScheme>
      <a:clrScheme name="template 6">
        <a:dk1>
          <a:srgbClr val="4D4D4D"/>
        </a:dk1>
        <a:lt1>
          <a:srgbClr val="FFFFFF"/>
        </a:lt1>
        <a:dk2>
          <a:srgbClr val="000000"/>
        </a:dk2>
        <a:lt2>
          <a:srgbClr val="063B00"/>
        </a:lt2>
        <a:accent1>
          <a:srgbClr val="33A800"/>
        </a:accent1>
        <a:accent2>
          <a:srgbClr val="B26D33"/>
        </a:accent2>
        <a:accent3>
          <a:srgbClr val="FFFFFF"/>
        </a:accent3>
        <a:accent4>
          <a:srgbClr val="404040"/>
        </a:accent4>
        <a:accent5>
          <a:srgbClr val="ADD1AA"/>
        </a:accent5>
        <a:accent6>
          <a:srgbClr val="A1622D"/>
        </a:accent6>
        <a:hlink>
          <a:srgbClr val="CE7931"/>
        </a:hlink>
        <a:folHlink>
          <a:srgbClr val="EAEAEA"/>
        </a:folHlink>
      </a:clrScheme>
      <a:clrMap bg1="lt1" tx1="dk1" bg2="lt2" tx2="dk2" accent1="accent1" accent2="accent2" accent3="accent3" accent4="accent4" accent5="accent5" accent6="accent6" hlink="hlink" folHlink="folHlink"/>
    </a:extraClrScheme>
    <a:extraClrScheme>
      <a:clrScheme name="template 7">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DC888D"/>
        </a:hlink>
        <a:folHlink>
          <a:srgbClr val="EAEAEA"/>
        </a:folHlink>
      </a:clrScheme>
      <a:clrMap bg1="lt1" tx1="dk1" bg2="lt2" tx2="dk2" accent1="accent1" accent2="accent2" accent3="accent3" accent4="accent4" accent5="accent5" accent6="accent6" hlink="hlink" folHlink="folHlink"/>
    </a:extraClrScheme>
    <a:extraClrScheme>
      <a:clrScheme name="template 8">
        <a:dk1>
          <a:srgbClr val="4D4D4D"/>
        </a:dk1>
        <a:lt1>
          <a:srgbClr val="FFFFFF"/>
        </a:lt1>
        <a:dk2>
          <a:srgbClr val="000000"/>
        </a:dk2>
        <a:lt2>
          <a:srgbClr val="224700"/>
        </a:lt2>
        <a:accent1>
          <a:srgbClr val="68A500"/>
        </a:accent1>
        <a:accent2>
          <a:srgbClr val="8CB400"/>
        </a:accent2>
        <a:accent3>
          <a:srgbClr val="FFFFFF"/>
        </a:accent3>
        <a:accent4>
          <a:srgbClr val="404040"/>
        </a:accent4>
        <a:accent5>
          <a:srgbClr val="B9CFAA"/>
        </a:accent5>
        <a:accent6>
          <a:srgbClr val="7EA300"/>
        </a:accent6>
        <a:hlink>
          <a:srgbClr val="C0C425"/>
        </a:hlink>
        <a:folHlink>
          <a:srgbClr val="EAEAEA"/>
        </a:folHlink>
      </a:clrScheme>
      <a:clrMap bg1="lt1" tx1="dk1" bg2="lt2" tx2="dk2" accent1="accent1" accent2="accent2" accent3="accent3" accent4="accent4" accent5="accent5" accent6="accent6" hlink="hlink" folHlink="folHlink"/>
    </a:extraClrScheme>
    <a:extraClrScheme>
      <a:clrScheme name="template 9">
        <a:dk1>
          <a:srgbClr val="4D4D4D"/>
        </a:dk1>
        <a:lt1>
          <a:srgbClr val="FFFFFF"/>
        </a:lt1>
        <a:dk2>
          <a:srgbClr val="000000"/>
        </a:dk2>
        <a:lt2>
          <a:srgbClr val="265400"/>
        </a:lt2>
        <a:accent1>
          <a:srgbClr val="37A091"/>
        </a:accent1>
        <a:accent2>
          <a:srgbClr val="CC8587"/>
        </a:accent2>
        <a:accent3>
          <a:srgbClr val="FFFFFF"/>
        </a:accent3>
        <a:accent4>
          <a:srgbClr val="404040"/>
        </a:accent4>
        <a:accent5>
          <a:srgbClr val="AECDC7"/>
        </a:accent5>
        <a:accent6>
          <a:srgbClr val="B9787A"/>
        </a:accent6>
        <a:hlink>
          <a:srgbClr val="FCE46D"/>
        </a:hlink>
        <a:folHlink>
          <a:srgbClr val="EAEAEA"/>
        </a:folHlink>
      </a:clrScheme>
      <a:clrMap bg1="lt1" tx1="dk1" bg2="lt2" tx2="dk2" accent1="accent1" accent2="accent2" accent3="accent3" accent4="accent4" accent5="accent5" accent6="accent6" hlink="hlink" folHlink="folHlink"/>
    </a:extraClrScheme>
    <a:extraClrScheme>
      <a:clrScheme name="template 10">
        <a:dk1>
          <a:srgbClr val="4D4D4D"/>
        </a:dk1>
        <a:lt1>
          <a:srgbClr val="FFFFFF"/>
        </a:lt1>
        <a:dk2>
          <a:srgbClr val="000000"/>
        </a:dk2>
        <a:lt2>
          <a:srgbClr val="546715"/>
        </a:lt2>
        <a:accent1>
          <a:srgbClr val="EF733A"/>
        </a:accent1>
        <a:accent2>
          <a:srgbClr val="C1D72E"/>
        </a:accent2>
        <a:accent3>
          <a:srgbClr val="FFFFFF"/>
        </a:accent3>
        <a:accent4>
          <a:srgbClr val="404040"/>
        </a:accent4>
        <a:accent5>
          <a:srgbClr val="F6BCAE"/>
        </a:accent5>
        <a:accent6>
          <a:srgbClr val="AFC329"/>
        </a:accent6>
        <a:hlink>
          <a:srgbClr val="F19545"/>
        </a:hlink>
        <a:folHlink>
          <a:srgbClr val="EAEAEA"/>
        </a:folHlink>
      </a:clrScheme>
      <a:clrMap bg1="lt1" tx1="dk1" bg2="lt2" tx2="dk2" accent1="accent1" accent2="accent2" accent3="accent3" accent4="accent4" accent5="accent5" accent6="accent6" hlink="hlink" folHlink="folHlink"/>
    </a:extraClrScheme>
    <a:extraClrScheme>
      <a:clrScheme name="template 11">
        <a:dk1>
          <a:srgbClr val="4D4D4D"/>
        </a:dk1>
        <a:lt1>
          <a:srgbClr val="FFFFFF"/>
        </a:lt1>
        <a:dk2>
          <a:srgbClr val="000000"/>
        </a:dk2>
        <a:lt2>
          <a:srgbClr val="406910"/>
        </a:lt2>
        <a:accent1>
          <a:srgbClr val="D04611"/>
        </a:accent1>
        <a:accent2>
          <a:srgbClr val="77BB0F"/>
        </a:accent2>
        <a:accent3>
          <a:srgbClr val="FFFFFF"/>
        </a:accent3>
        <a:accent4>
          <a:srgbClr val="404040"/>
        </a:accent4>
        <a:accent5>
          <a:srgbClr val="E4B0AA"/>
        </a:accent5>
        <a:accent6>
          <a:srgbClr val="6BA90C"/>
        </a:accent6>
        <a:hlink>
          <a:srgbClr val="6CA2C7"/>
        </a:hlink>
        <a:folHlink>
          <a:srgbClr val="EAEAEA"/>
        </a:folHlink>
      </a:clrScheme>
      <a:clrMap bg1="lt1" tx1="dk1" bg2="lt2" tx2="dk2" accent1="accent1" accent2="accent2" accent3="accent3" accent4="accent4" accent5="accent5" accent6="accent6" hlink="hlink" folHlink="folHlink"/>
    </a:extraClrScheme>
    <a:extraClrScheme>
      <a:clrScheme name="template 12">
        <a:dk1>
          <a:srgbClr val="4D4D4D"/>
        </a:dk1>
        <a:lt1>
          <a:srgbClr val="FFFFFF"/>
        </a:lt1>
        <a:dk2>
          <a:srgbClr val="000000"/>
        </a:dk2>
        <a:lt2>
          <a:srgbClr val="102214"/>
        </a:lt2>
        <a:accent1>
          <a:srgbClr val="457136"/>
        </a:accent1>
        <a:accent2>
          <a:srgbClr val="599B51"/>
        </a:accent2>
        <a:accent3>
          <a:srgbClr val="FFFFFF"/>
        </a:accent3>
        <a:accent4>
          <a:srgbClr val="404040"/>
        </a:accent4>
        <a:accent5>
          <a:srgbClr val="B0BBAE"/>
        </a:accent5>
        <a:accent6>
          <a:srgbClr val="508C49"/>
        </a:accent6>
        <a:hlink>
          <a:srgbClr val="78A552"/>
        </a:hlink>
        <a:folHlink>
          <a:srgbClr val="EAEAEA"/>
        </a:folHlink>
      </a:clrScheme>
      <a:clrMap bg1="lt1" tx1="dk1" bg2="lt2" tx2="dk2" accent1="accent1" accent2="accent2" accent3="accent3" accent4="accent4" accent5="accent5" accent6="accent6" hlink="hlink" folHlink="folHlink"/>
    </a:extraClrScheme>
    <a:extraClrScheme>
      <a:clrScheme name="template 13">
        <a:dk1>
          <a:srgbClr val="4D4D4D"/>
        </a:dk1>
        <a:lt1>
          <a:srgbClr val="FFFFFF"/>
        </a:lt1>
        <a:dk2>
          <a:srgbClr val="000000"/>
        </a:dk2>
        <a:lt2>
          <a:srgbClr val="043000"/>
        </a:lt2>
        <a:accent1>
          <a:srgbClr val="33A900"/>
        </a:accent1>
        <a:accent2>
          <a:srgbClr val="525B56"/>
        </a:accent2>
        <a:accent3>
          <a:srgbClr val="FFFFFF"/>
        </a:accent3>
        <a:accent4>
          <a:srgbClr val="404040"/>
        </a:accent4>
        <a:accent5>
          <a:srgbClr val="ADD1AA"/>
        </a:accent5>
        <a:accent6>
          <a:srgbClr val="49524D"/>
        </a:accent6>
        <a:hlink>
          <a:srgbClr val="747D79"/>
        </a:hlink>
        <a:folHlink>
          <a:srgbClr val="EAEAE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191</TotalTime>
  <Words>2395</Words>
  <Application>Microsoft Office PowerPoint</Application>
  <PresentationFormat>On-screen Show (4:3)</PresentationFormat>
  <Paragraphs>520</Paragraphs>
  <Slides>87</Slides>
  <Notes>7</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87</vt:i4>
      </vt:variant>
    </vt:vector>
  </HeadingPairs>
  <TitlesOfParts>
    <vt:vector size="98" baseType="lpstr">
      <vt:lpstr>MS PGothic</vt:lpstr>
      <vt:lpstr>MS PGothic</vt:lpstr>
      <vt:lpstr>Arial</vt:lpstr>
      <vt:lpstr>Arial Rounded MT Bold</vt:lpstr>
      <vt:lpstr>Calibri</vt:lpstr>
      <vt:lpstr>Century Gothic</vt:lpstr>
      <vt:lpstr>Monotype Sorts</vt:lpstr>
      <vt:lpstr>Tahoma</vt:lpstr>
      <vt:lpstr>Wingdings</vt:lpstr>
      <vt:lpstr>template</vt:lpstr>
      <vt:lpstr>Clip</vt:lpstr>
      <vt:lpstr>Exploring Your Personality and Major </vt:lpstr>
      <vt:lpstr>Job Jar Activity</vt:lpstr>
      <vt:lpstr>What is Personality Type? </vt:lpstr>
      <vt:lpstr>Personality Type </vt:lpstr>
      <vt:lpstr>Personality Assessment (DWYA)</vt:lpstr>
      <vt:lpstr>Directions for the DWYA</vt:lpstr>
      <vt:lpstr>Directions for the DWYA</vt:lpstr>
      <vt:lpstr>Important</vt:lpstr>
      <vt:lpstr>Directions for DWYA</vt:lpstr>
      <vt:lpstr>4 Dimensions of Personality Type</vt:lpstr>
      <vt:lpstr>Extravert or Introvert</vt:lpstr>
      <vt:lpstr>            Personality Type</vt:lpstr>
      <vt:lpstr>Personality and Work Environment</vt:lpstr>
      <vt:lpstr>Sample Careers</vt:lpstr>
      <vt:lpstr>PowerPoint Presentation</vt:lpstr>
      <vt:lpstr>Group Activity: Talkers and Listeners</vt:lpstr>
      <vt:lpstr>Sensing or Intuitive </vt:lpstr>
      <vt:lpstr>Personality and Work Environment</vt:lpstr>
      <vt:lpstr>Sample Careers</vt:lpstr>
      <vt:lpstr>Personality Exercise</vt:lpstr>
      <vt:lpstr>PowerPoint Presentation</vt:lpstr>
      <vt:lpstr>Thinking or Feeling</vt:lpstr>
      <vt:lpstr>Personality and Work Environment</vt:lpstr>
      <vt:lpstr>    Sample Careers</vt:lpstr>
      <vt:lpstr>Judging or Perceptive</vt:lpstr>
      <vt:lpstr>                   Personality type</vt:lpstr>
      <vt:lpstr>Personality and Work Environment</vt:lpstr>
      <vt:lpstr>Sample Careers</vt:lpstr>
      <vt:lpstr>Group Activity: J and P Exercise:</vt:lpstr>
      <vt:lpstr>Personality Type</vt:lpstr>
      <vt:lpstr>Personality and Decision Making</vt:lpstr>
      <vt:lpstr>Personality and Decision Making</vt:lpstr>
      <vt:lpstr>Personality and Decision Making</vt:lpstr>
      <vt:lpstr>Personality and Decision Making</vt:lpstr>
      <vt:lpstr>Personality Managing Time and Money</vt:lpstr>
      <vt:lpstr>Personality and Time Management</vt:lpstr>
      <vt:lpstr>Personality and Money</vt:lpstr>
      <vt:lpstr>Your Personality and Learning Strategies</vt:lpstr>
      <vt:lpstr>Extraverts</vt:lpstr>
      <vt:lpstr>Extravert</vt:lpstr>
      <vt:lpstr>Caution!</vt:lpstr>
      <vt:lpstr>Introverts</vt:lpstr>
      <vt:lpstr>Introvert</vt:lpstr>
      <vt:lpstr>Caution!</vt:lpstr>
      <vt:lpstr>Sensing </vt:lpstr>
      <vt:lpstr>Sensing </vt:lpstr>
      <vt:lpstr>Caution!</vt:lpstr>
      <vt:lpstr>INtuitive</vt:lpstr>
      <vt:lpstr>INtuitive</vt:lpstr>
      <vt:lpstr>Caution!</vt:lpstr>
      <vt:lpstr>Thinking</vt:lpstr>
      <vt:lpstr>Thinking</vt:lpstr>
      <vt:lpstr>Caution!</vt:lpstr>
      <vt:lpstr>Feeling</vt:lpstr>
      <vt:lpstr>Feeling</vt:lpstr>
      <vt:lpstr>Caution!</vt:lpstr>
      <vt:lpstr>Judging</vt:lpstr>
      <vt:lpstr>Caution!</vt:lpstr>
      <vt:lpstr>Perceptive</vt:lpstr>
      <vt:lpstr>Caution!</vt:lpstr>
      <vt:lpstr> Personality and your Instructors teaching style</vt:lpstr>
      <vt:lpstr>                                Group Activity   Everyone has a combination of the these two letters in their personality profile. Find your two letters.</vt:lpstr>
      <vt:lpstr>Group Activity: Divide into 4 GROUPS</vt:lpstr>
      <vt:lpstr>NT   THINKER</vt:lpstr>
      <vt:lpstr>NF   GIVER</vt:lpstr>
      <vt:lpstr>SJ   ORGANIZER</vt:lpstr>
      <vt:lpstr>SP   ADVENTURER</vt:lpstr>
      <vt:lpstr>Group Activity: Make a list of adjectives that describe your favorite teacher.  Have the recorder write your responses on the board.</vt:lpstr>
      <vt:lpstr>Here are some typical responses.    Are yours similar?</vt:lpstr>
      <vt:lpstr>SJ</vt:lpstr>
      <vt:lpstr>SJ</vt:lpstr>
      <vt:lpstr>SP</vt:lpstr>
      <vt:lpstr>SP</vt:lpstr>
      <vt:lpstr>NF</vt:lpstr>
      <vt:lpstr>NF</vt:lpstr>
      <vt:lpstr>NT</vt:lpstr>
      <vt:lpstr>NT</vt:lpstr>
      <vt:lpstr>What if your personality does not match the teacher’s personality?    </vt:lpstr>
      <vt:lpstr>Choose a different teacher</vt:lpstr>
      <vt:lpstr>Other Factors in Choosing a Major</vt:lpstr>
      <vt:lpstr>Other Factors in Choosing a Major</vt:lpstr>
      <vt:lpstr>Checklist for a Satisfying Career</vt:lpstr>
      <vt:lpstr>Keys to Success: Find Your Passion</vt:lpstr>
      <vt:lpstr>Keys to Success: Find Your Passion</vt:lpstr>
      <vt:lpstr>  Take the MI Advantage in Chapter 3 </vt:lpstr>
      <vt:lpstr> Multiple Intelligences</vt:lpstr>
      <vt:lpstr>        Multiple Intelligences</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Marsha</dc:creator>
  <cp:lastModifiedBy>Marsha Fralick</cp:lastModifiedBy>
  <cp:revision>27</cp:revision>
  <dcterms:created xsi:type="dcterms:W3CDTF">2013-11-18T20:15:02Z</dcterms:created>
  <dcterms:modified xsi:type="dcterms:W3CDTF">2017-12-17T19:11:32Z</dcterms:modified>
</cp:coreProperties>
</file>